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0" r:id="rId2"/>
    <p:sldId id="262" r:id="rId3"/>
    <p:sldId id="269" r:id="rId4"/>
    <p:sldId id="263" r:id="rId5"/>
    <p:sldId id="257" r:id="rId6"/>
    <p:sldId id="268" r:id="rId7"/>
    <p:sldId id="267" r:id="rId8"/>
    <p:sldId id="271" r:id="rId9"/>
    <p:sldId id="265" r:id="rId10"/>
    <p:sldId id="258" r:id="rId11"/>
    <p:sldId id="270" r:id="rId12"/>
  </p:sldIdLst>
  <p:sldSz cx="6858000" cy="9906000" type="A4"/>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53A"/>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94" autoAdjust="0"/>
    <p:restoredTop sz="95548"/>
  </p:normalViewPr>
  <p:slideViewPr>
    <p:cSldViewPr snapToGrid="0">
      <p:cViewPr>
        <p:scale>
          <a:sx n="100" d="100"/>
          <a:sy n="100" d="100"/>
        </p:scale>
        <p:origin x="724" y="-3024"/>
      </p:cViewPr>
      <p:guideLst/>
    </p:cSldViewPr>
  </p:slideViewPr>
  <p:notesTextViewPr>
    <p:cViewPr>
      <p:scale>
        <a:sx n="1" d="1"/>
        <a:sy n="1" d="1"/>
      </p:scale>
      <p:origin x="0" y="0"/>
    </p:cViewPr>
  </p:notesTextViewPr>
  <p:sorterViewPr>
    <p:cViewPr varScale="1">
      <p:scale>
        <a:sx n="100" d="100"/>
        <a:sy n="100" d="100"/>
      </p:scale>
      <p:origin x="0" y="-6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33DE35A2-7F25-4D68-A3BB-AA1E7171A584}" type="datetimeFigureOut">
              <a:rPr lang="en-CA" smtClean="0"/>
              <a:t>2024-02-28</a:t>
            </a:fld>
            <a:endParaRPr lang="en-CA" dirty="0"/>
          </a:p>
        </p:txBody>
      </p:sp>
      <p:sp>
        <p:nvSpPr>
          <p:cNvPr id="4" name="Slide Image Placeholder 3"/>
          <p:cNvSpPr>
            <a:spLocks noGrp="1" noRot="1" noChangeAspect="1"/>
          </p:cNvSpPr>
          <p:nvPr>
            <p:ph type="sldImg" idx="2"/>
          </p:nvPr>
        </p:nvSpPr>
        <p:spPr>
          <a:xfrm>
            <a:off x="2419350" y="1162050"/>
            <a:ext cx="21717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71"/>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77" tIns="46589" rIns="93177" bIns="46589" rtlCol="0" anchor="b"/>
          <a:lstStyle>
            <a:lvl1pPr algn="r">
              <a:defRPr sz="1200"/>
            </a:lvl1pPr>
          </a:lstStyle>
          <a:p>
            <a:fld id="{8138FCF3-DE00-4D0C-94A6-0500DB09575E}" type="slidenum">
              <a:rPr lang="en-CA" smtClean="0"/>
              <a:t>‹#›</a:t>
            </a:fld>
            <a:endParaRPr lang="en-CA" dirty="0"/>
          </a:p>
        </p:txBody>
      </p:sp>
    </p:spTree>
    <p:extLst>
      <p:ext uri="{BB962C8B-B14F-4D97-AF65-F5344CB8AC3E}">
        <p14:creationId xmlns:p14="http://schemas.microsoft.com/office/powerpoint/2010/main" val="163847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8FCF3-DE00-4D0C-94A6-0500DB09575E}" type="slidenum">
              <a:rPr lang="en-CA" smtClean="0"/>
              <a:t>3</a:t>
            </a:fld>
            <a:endParaRPr lang="en-CA" dirty="0"/>
          </a:p>
        </p:txBody>
      </p:sp>
    </p:spTree>
    <p:extLst>
      <p:ext uri="{BB962C8B-B14F-4D97-AF65-F5344CB8AC3E}">
        <p14:creationId xmlns:p14="http://schemas.microsoft.com/office/powerpoint/2010/main" val="1344159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9578524"/>
            <a:ext cx="6858000" cy="327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lvl="1"/>
            <a:endParaRPr lang="en-CA" sz="2000" b="1" spc="200" dirty="0">
              <a:latin typeface="Abadi Extra Light" panose="020B0204020104020204" pitchFamily="34" charset="0"/>
            </a:endParaRPr>
          </a:p>
        </p:txBody>
      </p:sp>
      <p:sp>
        <p:nvSpPr>
          <p:cNvPr id="5" name="Footer Placeholder 4"/>
          <p:cNvSpPr>
            <a:spLocks noGrp="1"/>
          </p:cNvSpPr>
          <p:nvPr>
            <p:ph type="ftr" sz="quarter" idx="11"/>
          </p:nvPr>
        </p:nvSpPr>
        <p:spPr>
          <a:xfrm>
            <a:off x="210230" y="9578522"/>
            <a:ext cx="2314575" cy="311455"/>
          </a:xfrm>
        </p:spPr>
        <p:txBody>
          <a:bodyPr/>
          <a:lstStyle>
            <a:lvl1pPr algn="l">
              <a:defRPr b="1">
                <a:solidFill>
                  <a:schemeClr val="bg1"/>
                </a:solidFill>
                <a:latin typeface="Abadi Extra Light" panose="020B0204020104020204" pitchFamily="34" charset="0"/>
              </a:defRPr>
            </a:lvl1pPr>
          </a:lstStyle>
          <a:p>
            <a:r>
              <a:rPr lang="en-CA" dirty="0"/>
              <a:t>Financial Inclusion Secretariat (FIS)</a:t>
            </a:r>
          </a:p>
        </p:txBody>
      </p:sp>
      <p:sp>
        <p:nvSpPr>
          <p:cNvPr id="6" name="Slide Number Placeholder 5"/>
          <p:cNvSpPr>
            <a:spLocks noGrp="1"/>
          </p:cNvSpPr>
          <p:nvPr>
            <p:ph type="sldNum" sz="quarter" idx="12"/>
          </p:nvPr>
        </p:nvSpPr>
        <p:spPr>
          <a:xfrm>
            <a:off x="5104720" y="9578526"/>
            <a:ext cx="1543050" cy="327474"/>
          </a:xfrm>
        </p:spPr>
        <p:txBody>
          <a:bodyPr/>
          <a:lstStyle>
            <a:lvl1pPr>
              <a:defRPr>
                <a:solidFill>
                  <a:schemeClr val="bg1"/>
                </a:solidFill>
                <a:latin typeface="Abadi Extra Light" panose="020B0204020104020204" pitchFamily="34" charset="0"/>
              </a:defRPr>
            </a:lvl1pPr>
          </a:lstStyle>
          <a:p>
            <a:fld id="{6CD983BF-64F8-4532-8D16-5B5295B70C03}" type="slidenum">
              <a:rPr lang="en-CA" smtClean="0"/>
              <a:t>‹#›</a:t>
            </a:fld>
            <a:endParaRPr lang="en-CA" dirty="0"/>
          </a:p>
        </p:txBody>
      </p:sp>
      <p:grpSp>
        <p:nvGrpSpPr>
          <p:cNvPr id="7" name="Group 6"/>
          <p:cNvGrpSpPr/>
          <p:nvPr userDrawn="1"/>
        </p:nvGrpSpPr>
        <p:grpSpPr>
          <a:xfrm>
            <a:off x="0" y="-1"/>
            <a:ext cx="6858000" cy="1042231"/>
            <a:chOff x="0" y="-1"/>
            <a:chExt cx="6858000" cy="1042231"/>
          </a:xfrm>
        </p:grpSpPr>
        <p:sp>
          <p:nvSpPr>
            <p:cNvPr id="8" name="Rectangle 7"/>
            <p:cNvSpPr/>
            <p:nvPr/>
          </p:nvSpPr>
          <p:spPr>
            <a:xfrm>
              <a:off x="0" y="-1"/>
              <a:ext cx="6858000" cy="495301"/>
            </a:xfrm>
            <a:prstGeom prst="rect">
              <a:avLst/>
            </a:prstGeom>
            <a:solidFill>
              <a:srgbClr val="1EB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25" lvl="2"/>
              <a:r>
                <a:rPr lang="en-CA" sz="1200" spc="200" dirty="0">
                  <a:latin typeface="Abadi Extra Light" panose="020B0204020104020204" pitchFamily="34" charset="0"/>
                </a:rPr>
                <a:t>FINANCIAL INCLUSION SECRETARIAT  (FIS)</a:t>
              </a:r>
              <a:endParaRPr lang="en-CA" sz="1100" spc="200" dirty="0">
                <a:latin typeface="Abadi Extra Light" panose="020B0204020104020204" pitchFamily="34" charset="0"/>
              </a:endParaRPr>
            </a:p>
          </p:txBody>
        </p:sp>
        <p:sp>
          <p:nvSpPr>
            <p:cNvPr id="9" name="Rectangle 8"/>
            <p:cNvSpPr/>
            <p:nvPr/>
          </p:nvSpPr>
          <p:spPr>
            <a:xfrm>
              <a:off x="0" y="495299"/>
              <a:ext cx="6858000" cy="54693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lvl="1"/>
              <a:r>
                <a:rPr lang="en-CA" sz="2000" b="1" spc="200" dirty="0">
                  <a:latin typeface="Abadi Extra Light" panose="020B0204020104020204" pitchFamily="34" charset="0"/>
                </a:rPr>
                <a:t>FINANCIAL INCLUSION NEWSLETTER</a:t>
              </a:r>
            </a:p>
          </p:txBody>
        </p:sp>
      </p:grpSp>
      <p:sp>
        <p:nvSpPr>
          <p:cNvPr id="12" name="Rectangle 11"/>
          <p:cNvSpPr/>
          <p:nvPr userDrawn="1"/>
        </p:nvSpPr>
        <p:spPr>
          <a:xfrm>
            <a:off x="5219700" y="479277"/>
            <a:ext cx="1480203" cy="562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200" spc="100" baseline="0" dirty="0">
                <a:latin typeface="Abadi Extra Light" panose="020B0204020104020204" pitchFamily="34" charset="0"/>
                <a:ea typeface="Microsoft Himalaya" panose="01010100010101010101" pitchFamily="2" charset="0"/>
                <a:cs typeface="Microsoft Himalaya" panose="01010100010101010101" pitchFamily="2" charset="0"/>
              </a:rPr>
              <a:t>Issue No. 4</a:t>
            </a:r>
          </a:p>
          <a:p>
            <a:pPr algn="r"/>
            <a:r>
              <a:rPr lang="en-CA" sz="1200" spc="100" baseline="0" dirty="0">
                <a:latin typeface="Abadi Extra Light" panose="020B0204020104020204" pitchFamily="34" charset="0"/>
                <a:ea typeface="Microsoft Himalaya" panose="01010100010101010101" pitchFamily="2" charset="0"/>
                <a:cs typeface="Microsoft Himalaya" panose="01010100010101010101" pitchFamily="2" charset="0"/>
              </a:rPr>
              <a:t>Jul/23 – Dec/23</a:t>
            </a:r>
          </a:p>
        </p:txBody>
      </p:sp>
      <p:pic>
        <p:nvPicPr>
          <p:cNvPr id="3" name="Picture 2">
            <a:extLst>
              <a:ext uri="{FF2B5EF4-FFF2-40B4-BE49-F238E27FC236}">
                <a16:creationId xmlns:a16="http://schemas.microsoft.com/office/drawing/2014/main" id="{538771B8-0719-7FCB-0B84-FC179F5AD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496" y="-50565"/>
            <a:ext cx="656872" cy="6016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15391-C6C3-483E-A063-462CBBE50502}" type="datetime1">
              <a:rPr lang="en-CA" smtClean="0"/>
              <a:t>2024-02-28</a:t>
            </a:fld>
            <a:endParaRPr lang="en-CA" dirty="0"/>
          </a:p>
        </p:txBody>
      </p:sp>
      <p:sp>
        <p:nvSpPr>
          <p:cNvPr id="5" name="Footer Placeholder 4"/>
          <p:cNvSpPr>
            <a:spLocks noGrp="1"/>
          </p:cNvSpPr>
          <p:nvPr>
            <p:ph type="ftr" sz="quarter" idx="11"/>
          </p:nvPr>
        </p:nvSpPr>
        <p:spPr/>
        <p:txBody>
          <a:bodyPr/>
          <a:lstStyle/>
          <a:p>
            <a:r>
              <a:rPr lang="en-CA" dirty="0"/>
              <a:t>Financial Inclusion Secretariat (FIS)</a:t>
            </a:r>
          </a:p>
        </p:txBody>
      </p:sp>
      <p:sp>
        <p:nvSpPr>
          <p:cNvPr id="6" name="Slide Number Placeholder 5"/>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12A0E5-7ABA-43AC-81FF-F0EB98ED9803}" type="datetime1">
              <a:rPr lang="en-CA" smtClean="0"/>
              <a:t>2024-02-28</a:t>
            </a:fld>
            <a:endParaRPr lang="en-CA" dirty="0"/>
          </a:p>
        </p:txBody>
      </p:sp>
      <p:sp>
        <p:nvSpPr>
          <p:cNvPr id="5" name="Footer Placeholder 4"/>
          <p:cNvSpPr>
            <a:spLocks noGrp="1"/>
          </p:cNvSpPr>
          <p:nvPr>
            <p:ph type="ftr" sz="quarter" idx="11"/>
          </p:nvPr>
        </p:nvSpPr>
        <p:spPr/>
        <p:txBody>
          <a:bodyPr/>
          <a:lstStyle/>
          <a:p>
            <a:r>
              <a:rPr lang="en-CA" dirty="0"/>
              <a:t>Financial Inclusion Secretariat (FIS)</a:t>
            </a:r>
          </a:p>
        </p:txBody>
      </p:sp>
      <p:sp>
        <p:nvSpPr>
          <p:cNvPr id="6" name="Slide Number Placeholder 5"/>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1" i="0">
                <a:solidFill>
                  <a:schemeClr val="bg1"/>
                </a:solidFill>
                <a:latin typeface="Arial"/>
                <a:cs typeface="Arial"/>
              </a:defRPr>
            </a:lvl1pPr>
          </a:lstStyle>
          <a:p>
            <a:pPr marL="12700">
              <a:lnSpc>
                <a:spcPct val="100000"/>
              </a:lnSpc>
              <a:spcBef>
                <a:spcPts val="20"/>
              </a:spcBef>
            </a:pPr>
            <a:r>
              <a:rPr spc="-85" dirty="0"/>
              <a:t>F</a:t>
            </a:r>
            <a:r>
              <a:rPr spc="-80" dirty="0"/>
              <a:t>i</a:t>
            </a:r>
            <a:r>
              <a:rPr spc="-125" dirty="0"/>
              <a:t>n</a:t>
            </a:r>
            <a:r>
              <a:rPr spc="-100" dirty="0"/>
              <a:t>a</a:t>
            </a:r>
            <a:r>
              <a:rPr spc="-125" dirty="0"/>
              <a:t>n</a:t>
            </a:r>
            <a:r>
              <a:rPr spc="-145" dirty="0"/>
              <a:t>c</a:t>
            </a:r>
            <a:r>
              <a:rPr spc="-60" dirty="0"/>
              <a:t>i</a:t>
            </a:r>
            <a:r>
              <a:rPr spc="-135" dirty="0"/>
              <a:t>a</a:t>
            </a:r>
            <a:r>
              <a:rPr spc="-85" dirty="0"/>
              <a:t>l</a:t>
            </a:r>
            <a:r>
              <a:rPr spc="-40" dirty="0"/>
              <a:t> </a:t>
            </a:r>
            <a:r>
              <a:rPr spc="-50" dirty="0"/>
              <a:t>I</a:t>
            </a:r>
            <a:r>
              <a:rPr spc="-130" dirty="0"/>
              <a:t>n</a:t>
            </a:r>
            <a:r>
              <a:rPr spc="-110" dirty="0"/>
              <a:t>c</a:t>
            </a:r>
            <a:r>
              <a:rPr spc="-65" dirty="0"/>
              <a:t>l</a:t>
            </a:r>
            <a:r>
              <a:rPr spc="-155" dirty="0"/>
              <a:t>u</a:t>
            </a:r>
            <a:r>
              <a:rPr spc="-145" dirty="0"/>
              <a:t>s</a:t>
            </a:r>
            <a:r>
              <a:rPr spc="-60" dirty="0"/>
              <a:t>i</a:t>
            </a:r>
            <a:r>
              <a:rPr spc="-150" dirty="0"/>
              <a:t>o</a:t>
            </a:r>
            <a:r>
              <a:rPr spc="-110" dirty="0"/>
              <a:t>n</a:t>
            </a:r>
            <a:r>
              <a:rPr spc="-35" dirty="0"/>
              <a:t> </a:t>
            </a:r>
            <a:r>
              <a:rPr spc="-110" dirty="0"/>
              <a:t>S</a:t>
            </a:r>
            <a:r>
              <a:rPr spc="-90" dirty="0"/>
              <a:t>e</a:t>
            </a:r>
            <a:r>
              <a:rPr spc="-130" dirty="0"/>
              <a:t>c</a:t>
            </a:r>
            <a:r>
              <a:rPr spc="-70" dirty="0"/>
              <a:t>r</a:t>
            </a:r>
            <a:r>
              <a:rPr spc="-114" dirty="0"/>
              <a:t>e</a:t>
            </a:r>
            <a:r>
              <a:rPr spc="-50" dirty="0"/>
              <a:t>t</a:t>
            </a:r>
            <a:r>
              <a:rPr spc="-105" dirty="0"/>
              <a:t>a</a:t>
            </a:r>
            <a:r>
              <a:rPr spc="-70" dirty="0"/>
              <a:t>ri</a:t>
            </a:r>
            <a:r>
              <a:rPr spc="-140" dirty="0"/>
              <a:t>a</a:t>
            </a:r>
            <a:r>
              <a:rPr spc="-50" dirty="0"/>
              <a:t>t</a:t>
            </a:r>
            <a:r>
              <a:rPr spc="-35" dirty="0"/>
              <a:t> </a:t>
            </a:r>
            <a:r>
              <a:rPr spc="80" dirty="0"/>
              <a:t>(</a:t>
            </a:r>
            <a:r>
              <a:rPr spc="-95" dirty="0"/>
              <a:t>F</a:t>
            </a:r>
            <a:r>
              <a:rPr spc="-50" dirty="0"/>
              <a:t>I</a:t>
            </a:r>
            <a:r>
              <a:rPr spc="-140" dirty="0"/>
              <a:t>S</a:t>
            </a:r>
            <a:r>
              <a:rPr spc="75" dirty="0"/>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2/28/2024</a:t>
            </a:fld>
            <a:endParaRPr lang="en-US"/>
          </a:p>
        </p:txBody>
      </p:sp>
      <p:sp>
        <p:nvSpPr>
          <p:cNvPr id="4" name="Holder 4"/>
          <p:cNvSpPr>
            <a:spLocks noGrp="1"/>
          </p:cNvSpPr>
          <p:nvPr>
            <p:ph type="sldNum" sz="quarter" idx="7"/>
          </p:nvPr>
        </p:nvSpPr>
        <p:spPr/>
        <p:txBody>
          <a:bodyPr lIns="0" tIns="0" rIns="0" bIns="0"/>
          <a:lstStyle>
            <a:lvl1pPr>
              <a:defRPr sz="900" b="0" i="0">
                <a:solidFill>
                  <a:schemeClr val="bg1"/>
                </a:solidFill>
                <a:latin typeface="Arial MT"/>
                <a:cs typeface="Arial MT"/>
              </a:defRPr>
            </a:lvl1pPr>
          </a:lstStyle>
          <a:p>
            <a:pPr marL="38100">
              <a:lnSpc>
                <a:spcPct val="100000"/>
              </a:lnSpc>
              <a:spcBef>
                <a:spcPts val="20"/>
              </a:spcBef>
            </a:pPr>
            <a:fld id="{81D60167-4931-47E6-BA6A-407CBD079E47}" type="slidenum">
              <a:rPr spc="5" dirty="0"/>
              <a:t>‹#›</a:t>
            </a:fld>
            <a:endParaRPr spc="5" dirty="0"/>
          </a:p>
        </p:txBody>
      </p:sp>
    </p:spTree>
    <p:extLst>
      <p:ext uri="{BB962C8B-B14F-4D97-AF65-F5344CB8AC3E}">
        <p14:creationId xmlns:p14="http://schemas.microsoft.com/office/powerpoint/2010/main" val="230890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75D19-2D76-42F9-B1CE-C5B340880D96}" type="datetime1">
              <a:rPr lang="en-CA" smtClean="0"/>
              <a:t>2024-02-28</a:t>
            </a:fld>
            <a:endParaRPr lang="en-CA" dirty="0"/>
          </a:p>
        </p:txBody>
      </p:sp>
      <p:sp>
        <p:nvSpPr>
          <p:cNvPr id="5" name="Footer Placeholder 4"/>
          <p:cNvSpPr>
            <a:spLocks noGrp="1"/>
          </p:cNvSpPr>
          <p:nvPr>
            <p:ph type="ftr" sz="quarter" idx="11"/>
          </p:nvPr>
        </p:nvSpPr>
        <p:spPr/>
        <p:txBody>
          <a:bodyPr/>
          <a:lstStyle/>
          <a:p>
            <a:r>
              <a:rPr lang="en-CA" dirty="0"/>
              <a:t>Financial Inclusion Secretariat (FIS)</a:t>
            </a:r>
          </a:p>
        </p:txBody>
      </p:sp>
      <p:sp>
        <p:nvSpPr>
          <p:cNvPr id="6" name="Slide Number Placeholder 5"/>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Arrow: Notched Right 6"/>
          <p:cNvSpPr/>
          <p:nvPr userDrawn="1"/>
        </p:nvSpPr>
        <p:spPr>
          <a:xfrm flipH="1">
            <a:off x="-2" y="1550374"/>
            <a:ext cx="6534151" cy="704850"/>
          </a:xfrm>
          <a:custGeom>
            <a:avLst/>
            <a:gdLst>
              <a:gd name="connsiteX0" fmla="*/ 0 w 5600700"/>
              <a:gd name="connsiteY0" fmla="*/ 347663 h 1390650"/>
              <a:gd name="connsiteX1" fmla="*/ 5019673 w 5600700"/>
              <a:gd name="connsiteY1" fmla="*/ 347663 h 1390650"/>
              <a:gd name="connsiteX2" fmla="*/ 5019673 w 5600700"/>
              <a:gd name="connsiteY2" fmla="*/ 0 h 1390650"/>
              <a:gd name="connsiteX3" fmla="*/ 5600700 w 5600700"/>
              <a:gd name="connsiteY3" fmla="*/ 695325 h 1390650"/>
              <a:gd name="connsiteX4" fmla="*/ 5019673 w 5600700"/>
              <a:gd name="connsiteY4" fmla="*/ 1390650 h 1390650"/>
              <a:gd name="connsiteX5" fmla="*/ 5019673 w 5600700"/>
              <a:gd name="connsiteY5" fmla="*/ 1042988 h 1390650"/>
              <a:gd name="connsiteX6" fmla="*/ 0 w 5600700"/>
              <a:gd name="connsiteY6" fmla="*/ 1042988 h 1390650"/>
              <a:gd name="connsiteX7" fmla="*/ 290514 w 5600700"/>
              <a:gd name="connsiteY7" fmla="*/ 695325 h 1390650"/>
              <a:gd name="connsiteX8" fmla="*/ 0 w 5600700"/>
              <a:gd name="connsiteY8" fmla="*/ 347663 h 1390650"/>
              <a:gd name="connsiteX0-1" fmla="*/ 0 w 5600700"/>
              <a:gd name="connsiteY0-2" fmla="*/ 0 h 1042987"/>
              <a:gd name="connsiteX1-3" fmla="*/ 5019673 w 5600700"/>
              <a:gd name="connsiteY1-4" fmla="*/ 0 h 1042987"/>
              <a:gd name="connsiteX2-5" fmla="*/ 5019673 w 5600700"/>
              <a:gd name="connsiteY2-6" fmla="*/ 4762 h 1042987"/>
              <a:gd name="connsiteX3-7" fmla="*/ 5600700 w 5600700"/>
              <a:gd name="connsiteY3-8" fmla="*/ 347662 h 1042987"/>
              <a:gd name="connsiteX4-9" fmla="*/ 5019673 w 5600700"/>
              <a:gd name="connsiteY4-10" fmla="*/ 1042987 h 1042987"/>
              <a:gd name="connsiteX5-11" fmla="*/ 5019673 w 5600700"/>
              <a:gd name="connsiteY5-12" fmla="*/ 695325 h 1042987"/>
              <a:gd name="connsiteX6-13" fmla="*/ 0 w 5600700"/>
              <a:gd name="connsiteY6-14" fmla="*/ 695325 h 1042987"/>
              <a:gd name="connsiteX7-15" fmla="*/ 290514 w 5600700"/>
              <a:gd name="connsiteY7-16" fmla="*/ 347662 h 1042987"/>
              <a:gd name="connsiteX8-17" fmla="*/ 0 w 5600700"/>
              <a:gd name="connsiteY8-18" fmla="*/ 0 h 1042987"/>
              <a:gd name="connsiteX0-19" fmla="*/ 0 w 5600700"/>
              <a:gd name="connsiteY0-20" fmla="*/ 0 h 707231"/>
              <a:gd name="connsiteX1-21" fmla="*/ 5019673 w 5600700"/>
              <a:gd name="connsiteY1-22" fmla="*/ 0 h 707231"/>
              <a:gd name="connsiteX2-23" fmla="*/ 5019673 w 5600700"/>
              <a:gd name="connsiteY2-24" fmla="*/ 4762 h 707231"/>
              <a:gd name="connsiteX3-25" fmla="*/ 5600700 w 5600700"/>
              <a:gd name="connsiteY3-26" fmla="*/ 347662 h 707231"/>
              <a:gd name="connsiteX4-27" fmla="*/ 5014910 w 5600700"/>
              <a:gd name="connsiteY4-28" fmla="*/ 707231 h 707231"/>
              <a:gd name="connsiteX5-29" fmla="*/ 5019673 w 5600700"/>
              <a:gd name="connsiteY5-30" fmla="*/ 695325 h 707231"/>
              <a:gd name="connsiteX6-31" fmla="*/ 0 w 5600700"/>
              <a:gd name="connsiteY6-32" fmla="*/ 695325 h 707231"/>
              <a:gd name="connsiteX7-33" fmla="*/ 290514 w 5600700"/>
              <a:gd name="connsiteY7-34" fmla="*/ 347662 h 707231"/>
              <a:gd name="connsiteX8-35" fmla="*/ 0 w 5600700"/>
              <a:gd name="connsiteY8-36" fmla="*/ 0 h 707231"/>
              <a:gd name="connsiteX0-37" fmla="*/ 0 w 5019673"/>
              <a:gd name="connsiteY0-38" fmla="*/ 0 h 707231"/>
              <a:gd name="connsiteX1-39" fmla="*/ 5019673 w 5019673"/>
              <a:gd name="connsiteY1-40" fmla="*/ 0 h 707231"/>
              <a:gd name="connsiteX2-41" fmla="*/ 5019673 w 5019673"/>
              <a:gd name="connsiteY2-42" fmla="*/ 4762 h 707231"/>
              <a:gd name="connsiteX3-43" fmla="*/ 5017293 w 5019673"/>
              <a:gd name="connsiteY3-44" fmla="*/ 385762 h 707231"/>
              <a:gd name="connsiteX4-45" fmla="*/ 5014910 w 5019673"/>
              <a:gd name="connsiteY4-46" fmla="*/ 707231 h 707231"/>
              <a:gd name="connsiteX5-47" fmla="*/ 5019673 w 5019673"/>
              <a:gd name="connsiteY5-48" fmla="*/ 695325 h 707231"/>
              <a:gd name="connsiteX6-49" fmla="*/ 0 w 5019673"/>
              <a:gd name="connsiteY6-50" fmla="*/ 695325 h 707231"/>
              <a:gd name="connsiteX7-51" fmla="*/ 290514 w 5019673"/>
              <a:gd name="connsiteY7-52" fmla="*/ 347662 h 707231"/>
              <a:gd name="connsiteX8-53" fmla="*/ 0 w 5019673"/>
              <a:gd name="connsiteY8-54" fmla="*/ 0 h 707231"/>
              <a:gd name="connsiteX0-55" fmla="*/ 0 w 5019673"/>
              <a:gd name="connsiteY0-56" fmla="*/ 0 h 704850"/>
              <a:gd name="connsiteX1-57" fmla="*/ 5019673 w 5019673"/>
              <a:gd name="connsiteY1-58" fmla="*/ 0 h 704850"/>
              <a:gd name="connsiteX2-59" fmla="*/ 5019673 w 5019673"/>
              <a:gd name="connsiteY2-60" fmla="*/ 4762 h 704850"/>
              <a:gd name="connsiteX3-61" fmla="*/ 5017293 w 5019673"/>
              <a:gd name="connsiteY3-62" fmla="*/ 385762 h 704850"/>
              <a:gd name="connsiteX4-63" fmla="*/ 5014910 w 5019673"/>
              <a:gd name="connsiteY4-64" fmla="*/ 704850 h 704850"/>
              <a:gd name="connsiteX5-65" fmla="*/ 5019673 w 5019673"/>
              <a:gd name="connsiteY5-66" fmla="*/ 695325 h 704850"/>
              <a:gd name="connsiteX6-67" fmla="*/ 0 w 5019673"/>
              <a:gd name="connsiteY6-68" fmla="*/ 695325 h 704850"/>
              <a:gd name="connsiteX7-69" fmla="*/ 290514 w 5019673"/>
              <a:gd name="connsiteY7-70" fmla="*/ 347662 h 704850"/>
              <a:gd name="connsiteX8-71" fmla="*/ 0 w 5019673"/>
              <a:gd name="connsiteY8-72" fmla="*/ 0 h 704850"/>
              <a:gd name="connsiteX0-73" fmla="*/ 0 w 5019673"/>
              <a:gd name="connsiteY0-74" fmla="*/ 0 h 704850"/>
              <a:gd name="connsiteX1-75" fmla="*/ 5019673 w 5019673"/>
              <a:gd name="connsiteY1-76" fmla="*/ 0 h 704850"/>
              <a:gd name="connsiteX2-77" fmla="*/ 5019673 w 5019673"/>
              <a:gd name="connsiteY2-78" fmla="*/ 4762 h 704850"/>
              <a:gd name="connsiteX3-79" fmla="*/ 5017293 w 5019673"/>
              <a:gd name="connsiteY3-80" fmla="*/ 385762 h 704850"/>
              <a:gd name="connsiteX4-81" fmla="*/ 5014910 w 5019673"/>
              <a:gd name="connsiteY4-82" fmla="*/ 704850 h 704850"/>
              <a:gd name="connsiteX5-83" fmla="*/ 5019673 w 5019673"/>
              <a:gd name="connsiteY5-84" fmla="*/ 704850 h 704850"/>
              <a:gd name="connsiteX6-85" fmla="*/ 0 w 5019673"/>
              <a:gd name="connsiteY6-86" fmla="*/ 695325 h 704850"/>
              <a:gd name="connsiteX7-87" fmla="*/ 290514 w 5019673"/>
              <a:gd name="connsiteY7-88" fmla="*/ 347662 h 704850"/>
              <a:gd name="connsiteX8-89" fmla="*/ 0 w 5019673"/>
              <a:gd name="connsiteY8-90" fmla="*/ 0 h 704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019673" h="704850">
                <a:moveTo>
                  <a:pt x="0" y="0"/>
                </a:moveTo>
                <a:lnTo>
                  <a:pt x="5019673" y="0"/>
                </a:lnTo>
                <a:lnTo>
                  <a:pt x="5019673" y="4762"/>
                </a:lnTo>
                <a:cubicBezTo>
                  <a:pt x="5018880" y="131762"/>
                  <a:pt x="5018086" y="258762"/>
                  <a:pt x="5017293" y="385762"/>
                </a:cubicBezTo>
                <a:cubicBezTo>
                  <a:pt x="5016499" y="492918"/>
                  <a:pt x="5015704" y="597694"/>
                  <a:pt x="5014910" y="704850"/>
                </a:cubicBezTo>
                <a:lnTo>
                  <a:pt x="5019673" y="704850"/>
                </a:lnTo>
                <a:lnTo>
                  <a:pt x="0" y="695325"/>
                </a:lnTo>
                <a:lnTo>
                  <a:pt x="290514" y="347662"/>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1"/>
            <a:r>
              <a:rPr lang="en-CA" sz="2400" b="1" spc="300" dirty="0">
                <a:latin typeface="Arial Nova Light" panose="020B0304020202020204" pitchFamily="34" charset="0"/>
              </a:rPr>
              <a:t>ISSUE NO.4 • JUL/23 – DEC/23</a:t>
            </a:r>
          </a:p>
        </p:txBody>
      </p:sp>
      <p:sp>
        <p:nvSpPr>
          <p:cNvPr id="8" name="Rectangle: Top Corners Rounded 7"/>
          <p:cNvSpPr/>
          <p:nvPr userDrawn="1"/>
        </p:nvSpPr>
        <p:spPr>
          <a:xfrm rot="10800000">
            <a:off x="323851" y="0"/>
            <a:ext cx="1523999" cy="1333500"/>
          </a:xfrm>
          <a:prstGeom prst="round2SameRect">
            <a:avLst>
              <a:gd name="adj1" fmla="val 14722"/>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1EB53A"/>
              </a:solidFill>
            </a:endParaRPr>
          </a:p>
        </p:txBody>
      </p:sp>
      <p:sp>
        <p:nvSpPr>
          <p:cNvPr id="10" name="Rectangle 9"/>
          <p:cNvSpPr/>
          <p:nvPr userDrawn="1"/>
        </p:nvSpPr>
        <p:spPr>
          <a:xfrm>
            <a:off x="1894115" y="147172"/>
            <a:ext cx="4779060" cy="1039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b="1" spc="300" dirty="0">
                <a:solidFill>
                  <a:srgbClr val="1EB53A"/>
                </a:solidFill>
                <a:latin typeface="Arial Nova Light" panose="020B0304020202020204" pitchFamily="34" charset="0"/>
              </a:rPr>
              <a:t>Financial Inclusion</a:t>
            </a:r>
          </a:p>
          <a:p>
            <a:r>
              <a:rPr lang="en-CA" sz="3600" b="1" spc="1500" dirty="0">
                <a:solidFill>
                  <a:srgbClr val="002060"/>
                </a:solidFill>
                <a:latin typeface="Abadi Extra Light" panose="020B0204020104020204" pitchFamily="34" charset="0"/>
              </a:rPr>
              <a:t>NEWSLETTER</a:t>
            </a:r>
          </a:p>
        </p:txBody>
      </p:sp>
      <p:sp>
        <p:nvSpPr>
          <p:cNvPr id="11" name="Rectangle 10"/>
          <p:cNvSpPr/>
          <p:nvPr userDrawn="1"/>
        </p:nvSpPr>
        <p:spPr>
          <a:xfrm>
            <a:off x="0" y="9578524"/>
            <a:ext cx="6858000" cy="3274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lvl="1"/>
            <a:endParaRPr lang="en-CA" sz="2000" b="1" spc="200" dirty="0">
              <a:latin typeface="Abadi Extra Light" panose="020B0204020104020204" pitchFamily="34" charset="0"/>
            </a:endParaRPr>
          </a:p>
        </p:txBody>
      </p:sp>
      <p:sp>
        <p:nvSpPr>
          <p:cNvPr id="12" name="Footer Placeholder 4"/>
          <p:cNvSpPr>
            <a:spLocks noGrp="1"/>
          </p:cNvSpPr>
          <p:nvPr>
            <p:ph type="ftr" sz="quarter" idx="11"/>
          </p:nvPr>
        </p:nvSpPr>
        <p:spPr>
          <a:xfrm>
            <a:off x="210230" y="9578522"/>
            <a:ext cx="2314575" cy="311455"/>
          </a:xfrm>
        </p:spPr>
        <p:txBody>
          <a:bodyPr/>
          <a:lstStyle>
            <a:lvl1pPr algn="l">
              <a:defRPr b="1">
                <a:solidFill>
                  <a:schemeClr val="bg1"/>
                </a:solidFill>
                <a:latin typeface="Abadi Extra Light" panose="020B0204020104020204" pitchFamily="34" charset="0"/>
              </a:defRPr>
            </a:lvl1pPr>
          </a:lstStyle>
          <a:p>
            <a:r>
              <a:rPr lang="en-CA" dirty="0"/>
              <a:t>Financial Inclusion Secretariat (FIS)</a:t>
            </a:r>
          </a:p>
        </p:txBody>
      </p:sp>
      <p:pic>
        <p:nvPicPr>
          <p:cNvPr id="3" name="Picture 2">
            <a:extLst>
              <a:ext uri="{FF2B5EF4-FFF2-40B4-BE49-F238E27FC236}">
                <a16:creationId xmlns:a16="http://schemas.microsoft.com/office/drawing/2014/main" id="{9B3158F3-E917-30A5-11D3-B77686FD8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60" y="-77825"/>
            <a:ext cx="1586029" cy="145268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D28F0-8B39-4A78-8909-FDFBF1CBF3DA}" type="datetime1">
              <a:rPr lang="en-CA" smtClean="0"/>
              <a:t>2024-02-28</a:t>
            </a:fld>
            <a:endParaRPr lang="en-CA" dirty="0"/>
          </a:p>
        </p:txBody>
      </p:sp>
      <p:sp>
        <p:nvSpPr>
          <p:cNvPr id="6" name="Footer Placeholder 5"/>
          <p:cNvSpPr>
            <a:spLocks noGrp="1"/>
          </p:cNvSpPr>
          <p:nvPr>
            <p:ph type="ftr" sz="quarter" idx="11"/>
          </p:nvPr>
        </p:nvSpPr>
        <p:spPr/>
        <p:txBody>
          <a:bodyPr/>
          <a:lstStyle/>
          <a:p>
            <a:r>
              <a:rPr lang="en-CA" dirty="0"/>
              <a:t>Financial Inclusion Secretariat (FIS)</a:t>
            </a:r>
          </a:p>
        </p:txBody>
      </p:sp>
      <p:sp>
        <p:nvSpPr>
          <p:cNvPr id="7" name="Slide Number Placeholder 6"/>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26F340-AEF4-4361-9186-7DCD20643D51}" type="datetime1">
              <a:rPr lang="en-CA" smtClean="0"/>
              <a:t>2024-02-28</a:t>
            </a:fld>
            <a:endParaRPr lang="en-CA" dirty="0"/>
          </a:p>
        </p:txBody>
      </p:sp>
      <p:sp>
        <p:nvSpPr>
          <p:cNvPr id="8" name="Footer Placeholder 7"/>
          <p:cNvSpPr>
            <a:spLocks noGrp="1"/>
          </p:cNvSpPr>
          <p:nvPr>
            <p:ph type="ftr" sz="quarter" idx="11"/>
          </p:nvPr>
        </p:nvSpPr>
        <p:spPr/>
        <p:txBody>
          <a:bodyPr/>
          <a:lstStyle/>
          <a:p>
            <a:r>
              <a:rPr lang="en-CA" dirty="0"/>
              <a:t>Financial Inclusion Secretariat (FIS)</a:t>
            </a:r>
          </a:p>
        </p:txBody>
      </p:sp>
      <p:sp>
        <p:nvSpPr>
          <p:cNvPr id="9" name="Slide Number Placeholder 8"/>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724CA0-C7A0-4054-978F-538443633BBF}" type="datetime1">
              <a:rPr lang="en-CA" smtClean="0"/>
              <a:t>2024-02-28</a:t>
            </a:fld>
            <a:endParaRPr lang="en-CA" dirty="0"/>
          </a:p>
        </p:txBody>
      </p:sp>
      <p:sp>
        <p:nvSpPr>
          <p:cNvPr id="4" name="Footer Placeholder 3"/>
          <p:cNvSpPr>
            <a:spLocks noGrp="1"/>
          </p:cNvSpPr>
          <p:nvPr>
            <p:ph type="ftr" sz="quarter" idx="11"/>
          </p:nvPr>
        </p:nvSpPr>
        <p:spPr/>
        <p:txBody>
          <a:bodyPr/>
          <a:lstStyle/>
          <a:p>
            <a:r>
              <a:rPr lang="en-CA" dirty="0"/>
              <a:t>Financial Inclusion Secretariat (FIS)</a:t>
            </a:r>
          </a:p>
        </p:txBody>
      </p:sp>
      <p:sp>
        <p:nvSpPr>
          <p:cNvPr id="5" name="Slide Number Placeholder 4"/>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1EB53A"/>
        </a:solidFill>
        <a:effectLst/>
      </p:bgPr>
    </p:bg>
    <p:spTree>
      <p:nvGrpSpPr>
        <p:cNvPr id="1" name=""/>
        <p:cNvGrpSpPr/>
        <p:nvPr/>
      </p:nvGrpSpPr>
      <p:grpSpPr>
        <a:xfrm>
          <a:off x="0" y="0"/>
          <a:ext cx="0" cy="0"/>
          <a:chOff x="0" y="0"/>
          <a:chExt cx="0" cy="0"/>
        </a:xfrm>
      </p:grpSpPr>
      <p:sp>
        <p:nvSpPr>
          <p:cNvPr id="8" name="Rectangle 7"/>
          <p:cNvSpPr/>
          <p:nvPr userDrawn="1"/>
        </p:nvSpPr>
        <p:spPr>
          <a:xfrm>
            <a:off x="533400" y="1435809"/>
            <a:ext cx="4164008" cy="304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0" indent="-104775" algn="l"/>
            <a:r>
              <a:rPr lang="en-CA" sz="1400" b="1" i="0" u="sng" spc="150" baseline="0" dirty="0">
                <a:latin typeface="Arial Nova Light" panose="020B0304020202020204" pitchFamily="34" charset="0"/>
              </a:rPr>
              <a:t>Contributors and Appreciation Message:</a:t>
            </a:r>
            <a:endParaRPr lang="en-CA" sz="1200" b="1" i="0" u="sng" spc="150" baseline="0" dirty="0">
              <a:latin typeface="Arial Nova Light" panose="020B0304020202020204" pitchFamily="34" charset="0"/>
            </a:endParaRPr>
          </a:p>
        </p:txBody>
      </p:sp>
      <p:sp>
        <p:nvSpPr>
          <p:cNvPr id="9" name="Text Placeholder 9"/>
          <p:cNvSpPr>
            <a:spLocks noGrp="1"/>
          </p:cNvSpPr>
          <p:nvPr>
            <p:ph type="body" sz="quarter" idx="10"/>
          </p:nvPr>
        </p:nvSpPr>
        <p:spPr>
          <a:xfrm>
            <a:off x="533400" y="1739900"/>
            <a:ext cx="5765800" cy="1625600"/>
          </a:xfrm>
        </p:spPr>
        <p:txBody>
          <a:bodyPr>
            <a:normAutofit/>
          </a:bodyPr>
          <a:lstStyle>
            <a:lvl1pPr marL="0" indent="0">
              <a:buNone/>
              <a:defRPr sz="1200">
                <a:latin typeface="Arial Nova Light" panose="020B0304020202020204" pitchFamily="34" charset="0"/>
              </a:defRPr>
            </a:lvl1pPr>
          </a:lstStyle>
          <a:p>
            <a:pPr lvl="0"/>
            <a:r>
              <a:rPr lang="en-US" dirty="0"/>
              <a:t>Click to edit Master text styles</a:t>
            </a:r>
          </a:p>
        </p:txBody>
      </p:sp>
      <p:sp>
        <p:nvSpPr>
          <p:cNvPr id="10" name="Rectangle 9"/>
          <p:cNvSpPr/>
          <p:nvPr userDrawn="1"/>
        </p:nvSpPr>
        <p:spPr>
          <a:xfrm>
            <a:off x="1299860" y="8787186"/>
            <a:ext cx="4258277" cy="877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104775" algn="ctr"/>
            <a:r>
              <a:rPr lang="en-CA" sz="1200" b="1" spc="200" dirty="0">
                <a:latin typeface="Abadi Extra Light" panose="020B0204020104020204" pitchFamily="34" charset="0"/>
              </a:rPr>
              <a:t>FINANCIAL INCLUSION SECRETARIAT  (FIS)</a:t>
            </a:r>
          </a:p>
          <a:p>
            <a:pPr marL="0" lvl="0" indent="-104775" algn="ctr"/>
            <a:r>
              <a:rPr lang="en-CA" sz="1200" spc="200" dirty="0">
                <a:latin typeface="Abadi Extra Light" panose="020B0204020104020204" pitchFamily="34" charset="0"/>
              </a:rPr>
              <a:t>Bank of Sierra Leone</a:t>
            </a:r>
          </a:p>
          <a:p>
            <a:pPr marL="0" lvl="0" indent="-104775" algn="ctr"/>
            <a:r>
              <a:rPr lang="en-CA" sz="1200" spc="200" dirty="0">
                <a:latin typeface="Abadi Extra Light" panose="020B0204020104020204" pitchFamily="34" charset="0"/>
              </a:rPr>
              <a:t>Siaka Stevens Street, Freetown</a:t>
            </a:r>
          </a:p>
          <a:p>
            <a:pPr marL="0" lvl="0" indent="-104775" algn="ctr"/>
            <a:r>
              <a:rPr lang="en-CA" sz="1200" spc="200" dirty="0">
                <a:latin typeface="Abadi Extra Light" panose="020B0204020104020204" pitchFamily="34" charset="0"/>
              </a:rPr>
              <a:t>www.bsl.gov.sl</a:t>
            </a:r>
            <a:endParaRPr lang="en-CA" sz="1100" spc="200" dirty="0">
              <a:latin typeface="Abadi Extra Light" panose="020B0204020104020204" pitchFamily="34" charset="0"/>
            </a:endParaRPr>
          </a:p>
        </p:txBody>
      </p:sp>
      <p:sp>
        <p:nvSpPr>
          <p:cNvPr id="12" name="Rectangle 11"/>
          <p:cNvSpPr/>
          <p:nvPr userDrawn="1"/>
        </p:nvSpPr>
        <p:spPr>
          <a:xfrm>
            <a:off x="439132" y="6325043"/>
            <a:ext cx="5765800" cy="1010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104775" algn="just"/>
            <a:r>
              <a:rPr lang="en-CA" sz="1200" i="1" spc="0" dirty="0">
                <a:latin typeface="Arial Nova Light" panose="020B0304020202020204" pitchFamily="34" charset="0"/>
              </a:rPr>
              <a:t>Financial Inclusion Newsletter </a:t>
            </a:r>
            <a:r>
              <a:rPr lang="en-CA" sz="1200" i="0" spc="0" dirty="0">
                <a:latin typeface="Arial Nova Light" panose="020B0304020202020204" pitchFamily="34" charset="0"/>
              </a:rPr>
              <a:t>encourages its readers to send article contributions based on their experiences in the sector. </a:t>
            </a:r>
          </a:p>
          <a:p>
            <a:pPr marL="0" lvl="0" indent="-104775" algn="just"/>
            <a:endParaRPr lang="en-CA" sz="1200" i="0" spc="0" dirty="0">
              <a:latin typeface="Arial Nova Light" panose="020B0304020202020204" pitchFamily="34" charset="0"/>
            </a:endParaRPr>
          </a:p>
          <a:p>
            <a:pPr marL="0" lvl="0" indent="-104775" algn="just"/>
            <a:r>
              <a:rPr lang="en-CA" sz="1200" i="0" spc="0" dirty="0">
                <a:latin typeface="Arial Nova Light" panose="020B0304020202020204" pitchFamily="34" charset="0"/>
              </a:rPr>
              <a:t>For inquiries, comments and/or suggestions on the Newsletter, please email: fkamara@bsl.gov.sl</a:t>
            </a:r>
            <a:endParaRPr lang="en-CA" sz="1100" i="1" spc="0" dirty="0">
              <a:latin typeface="Arial Nova Light" panose="020B0304020202020204" pitchFamily="34" charset="0"/>
            </a:endParaRPr>
          </a:p>
        </p:txBody>
      </p:sp>
      <p:pic>
        <p:nvPicPr>
          <p:cNvPr id="3" name="Picture 2">
            <a:extLst>
              <a:ext uri="{FF2B5EF4-FFF2-40B4-BE49-F238E27FC236}">
                <a16:creationId xmlns:a16="http://schemas.microsoft.com/office/drawing/2014/main" id="{74035ADD-DAA6-A24B-CE80-84FAAF24E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5404" y="7474793"/>
            <a:ext cx="1666433" cy="15263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85F4F6-D9E9-4860-B933-1CC0B1E0C805}" type="datetime1">
              <a:rPr lang="en-CA" smtClean="0"/>
              <a:t>2024-02-28</a:t>
            </a:fld>
            <a:endParaRPr lang="en-CA" dirty="0"/>
          </a:p>
        </p:txBody>
      </p:sp>
      <p:sp>
        <p:nvSpPr>
          <p:cNvPr id="6" name="Footer Placeholder 5"/>
          <p:cNvSpPr>
            <a:spLocks noGrp="1"/>
          </p:cNvSpPr>
          <p:nvPr>
            <p:ph type="ftr" sz="quarter" idx="11"/>
          </p:nvPr>
        </p:nvSpPr>
        <p:spPr/>
        <p:txBody>
          <a:bodyPr/>
          <a:lstStyle/>
          <a:p>
            <a:r>
              <a:rPr lang="en-CA" dirty="0"/>
              <a:t>Financial Inclusion Secretariat (FIS)</a:t>
            </a:r>
          </a:p>
        </p:txBody>
      </p:sp>
      <p:sp>
        <p:nvSpPr>
          <p:cNvPr id="7" name="Slide Number Placeholder 6"/>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30ED51C-8825-4D29-97DC-1BBE1F22CFA5}" type="datetime1">
              <a:rPr lang="en-CA" smtClean="0"/>
              <a:t>2024-02-28</a:t>
            </a:fld>
            <a:endParaRPr lang="en-CA" dirty="0"/>
          </a:p>
        </p:txBody>
      </p:sp>
      <p:sp>
        <p:nvSpPr>
          <p:cNvPr id="6" name="Footer Placeholder 5"/>
          <p:cNvSpPr>
            <a:spLocks noGrp="1"/>
          </p:cNvSpPr>
          <p:nvPr>
            <p:ph type="ftr" sz="quarter" idx="11"/>
          </p:nvPr>
        </p:nvSpPr>
        <p:spPr/>
        <p:txBody>
          <a:bodyPr/>
          <a:lstStyle/>
          <a:p>
            <a:r>
              <a:rPr lang="en-CA" dirty="0"/>
              <a:t>Financial Inclusion Secretariat (FIS)</a:t>
            </a:r>
          </a:p>
        </p:txBody>
      </p:sp>
      <p:sp>
        <p:nvSpPr>
          <p:cNvPr id="7" name="Slide Number Placeholder 6"/>
          <p:cNvSpPr>
            <a:spLocks noGrp="1"/>
          </p:cNvSpPr>
          <p:nvPr>
            <p:ph type="sldNum" sz="quarter" idx="12"/>
          </p:nvPr>
        </p:nvSpPr>
        <p:spPr/>
        <p:txBody>
          <a:bodyPr/>
          <a:lstStyle/>
          <a:p>
            <a:fld id="{6CD983BF-64F8-4532-8D16-5B5295B70C03}" type="slidenum">
              <a:rPr lang="en-CA" smtClean="0"/>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7E09F6C-4F62-4E1D-8A7E-D8D79CEFD804}" type="datetime1">
              <a:rPr lang="en-CA" smtClean="0"/>
              <a:t>2024-02-28</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CA" dirty="0"/>
              <a:t>Financial Inclusion Secretariat (FIS)</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CD983BF-64F8-4532-8D16-5B5295B70C03}"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pn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17.jpeg"/><Relationship Id="rId4" Type="http://schemas.microsoft.com/office/2007/relationships/hdphoto" Target="../media/hdphoto2.wdp"/><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8.pn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54.sv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jpe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svg"/><Relationship Id="rId14"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a:t>Financial Inclusion Secretariat (FIS)</a:t>
            </a:r>
          </a:p>
        </p:txBody>
      </p:sp>
      <p:pic>
        <p:nvPicPr>
          <p:cNvPr id="5" name="Picture 4">
            <a:extLst>
              <a:ext uri="{FF2B5EF4-FFF2-40B4-BE49-F238E27FC236}">
                <a16:creationId xmlns:a16="http://schemas.microsoft.com/office/drawing/2014/main" id="{C6C3A2BD-F8C8-5283-9845-19ABB6959B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13" t="7306" r="-13381" b="7306"/>
          <a:stretch/>
        </p:blipFill>
        <p:spPr>
          <a:xfrm>
            <a:off x="0" y="2743190"/>
            <a:ext cx="6807200" cy="5731277"/>
          </a:xfrm>
          <a:prstGeom prst="roundRect">
            <a:avLst>
              <a:gd name="adj" fmla="val 8594"/>
            </a:avLst>
          </a:prstGeom>
          <a:gradFill>
            <a:gsLst>
              <a:gs pos="600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sp>
        <p:nvSpPr>
          <p:cNvPr id="2" name="Rectangle: Rounded Corners 1">
            <a:extLst>
              <a:ext uri="{FF2B5EF4-FFF2-40B4-BE49-F238E27FC236}">
                <a16:creationId xmlns:a16="http://schemas.microsoft.com/office/drawing/2014/main" id="{EF38B345-7C35-22C6-9F09-8BF4B6628BFC}"/>
              </a:ext>
            </a:extLst>
          </p:cNvPr>
          <p:cNvSpPr/>
          <p:nvPr/>
        </p:nvSpPr>
        <p:spPr>
          <a:xfrm>
            <a:off x="2753103" y="4111612"/>
            <a:ext cx="4054097" cy="4616495"/>
          </a:xfrm>
          <a:prstGeom prst="roundRect">
            <a:avLst>
              <a:gd name="adj" fmla="val 92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180975" indent="-180975">
              <a:buFont typeface="Arial" panose="020B0604020202020204" pitchFamily="34" charset="0"/>
              <a:buChar char="•"/>
            </a:pPr>
            <a:endParaRPr lang="en-CA" sz="1000" dirty="0">
              <a:solidFill>
                <a:srgbClr val="1EB53A"/>
              </a:solidFill>
              <a:latin typeface="Arial Nova Light" panose="020B0304020202020204" pitchFamily="34" charset="0"/>
            </a:endParaRPr>
          </a:p>
        </p:txBody>
      </p:sp>
      <p:sp>
        <p:nvSpPr>
          <p:cNvPr id="8" name="TextBox 7">
            <a:extLst>
              <a:ext uri="{FF2B5EF4-FFF2-40B4-BE49-F238E27FC236}">
                <a16:creationId xmlns:a16="http://schemas.microsoft.com/office/drawing/2014/main" id="{5C1EE07C-23D4-5BE0-6F43-A5DDD19FE457}"/>
              </a:ext>
            </a:extLst>
          </p:cNvPr>
          <p:cNvSpPr txBox="1"/>
          <p:nvPr/>
        </p:nvSpPr>
        <p:spPr>
          <a:xfrm>
            <a:off x="2753103" y="4616527"/>
            <a:ext cx="4054097" cy="4455066"/>
          </a:xfrm>
          <a:prstGeom prst="rect">
            <a:avLst/>
          </a:prstGeom>
          <a:noFill/>
          <a:ln>
            <a:noFill/>
          </a:ln>
          <a:effectLst>
            <a:softEdge rad="12700"/>
          </a:effectLst>
        </p:spPr>
        <p:txBody>
          <a:bodyPr wrap="square">
            <a:spAutoFit/>
          </a:bodyPr>
          <a:lstStyle/>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New Governor of the Bank of the Sierra Leone appointed</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New Deputy Governor of the Bank of Sierra Leone appointed.</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BSL participated in technical workshops to advance financial inclusion</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The Bank of Sierra Leone has completed the implementation of the Geospatial Project</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BSL to commence the implementation of the Youth Entrepreneurship Fund (YEF)</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The Bank of Sierra Leone to commence Market Conduct Supervision</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BSL celebrated International Credit Union Day with </a:t>
            </a:r>
            <a:r>
              <a:rPr lang="en-US" sz="1050" b="1" dirty="0" err="1">
                <a:solidFill>
                  <a:srgbClr val="1EB53A"/>
                </a:solidFill>
                <a:latin typeface="Arial Nova Light" panose="020B0304020202020204" pitchFamily="34" charset="0"/>
              </a:rPr>
              <a:t>NaCCUA</a:t>
            </a:r>
            <a:r>
              <a:rPr lang="en-US" sz="1050" b="1" dirty="0">
                <a:solidFill>
                  <a:srgbClr val="1EB53A"/>
                </a:solidFill>
                <a:latin typeface="Arial Nova Light" panose="020B0304020202020204" pitchFamily="34" charset="0"/>
              </a:rPr>
              <a:t>-SL</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BSL participated in the Alliance For Financial Inclusion(AFI)’s 2023 Global Policy Forum (GPF)</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BSL developed and published Financial Literacy Messages</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Bank of Sierra Leone participated in IFAD Supervision Mission for the Rural Finance and Community Improvement Project (RFCIP 2) 4th- 8th December 2023.</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Creating an enabling regulatory environment for financial inclusion</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Bank of Sierra Leone Bided Farewell to the ODI Consultant and outgoing UNCDF </a:t>
            </a:r>
            <a:r>
              <a:rPr lang="en-US" sz="1050" b="1">
                <a:solidFill>
                  <a:srgbClr val="1EB53A"/>
                </a:solidFill>
                <a:latin typeface="Arial Nova Light" panose="020B0304020202020204" pitchFamily="34" charset="0"/>
              </a:rPr>
              <a:t>Representative attached to the BSL</a:t>
            </a:r>
            <a:endParaRPr lang="en-US" sz="1050" b="1" dirty="0">
              <a:solidFill>
                <a:srgbClr val="1EB53A"/>
              </a:solidFill>
              <a:latin typeface="Arial Nova Light" panose="020B0304020202020204" pitchFamily="34" charset="0"/>
            </a:endParaRP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Financial Inclusion Expert’s Corner: Insights &amp; Resources- Understanding Money – Read Financial Literacy Messaging, Module 1 for more details</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BSL Financial Inclusion Crosswords Puzzle Game</a:t>
            </a:r>
          </a:p>
          <a:p>
            <a:pPr marL="171450" indent="-171450" algn="just">
              <a:buFont typeface="Arial" panose="020B0604020202020204" pitchFamily="34" charset="0"/>
              <a:buChar char="•"/>
            </a:pPr>
            <a:r>
              <a:rPr lang="en-US" sz="1050" b="1" dirty="0">
                <a:solidFill>
                  <a:srgbClr val="1EB53A"/>
                </a:solidFill>
                <a:latin typeface="Arial Nova Light" panose="020B0304020202020204" pitchFamily="34" charset="0"/>
              </a:rPr>
              <a:t>Looking forward – upcoming financial inclusion activities</a:t>
            </a:r>
          </a:p>
          <a:p>
            <a:endParaRPr lang="en-CA" sz="1050" b="1" dirty="0">
              <a:solidFill>
                <a:srgbClr val="1EB53A"/>
              </a:solidFill>
              <a:latin typeface="Arial Nova Light" panose="020B0304020202020204" pitchFamily="34" charset="0"/>
            </a:endParaRPr>
          </a:p>
        </p:txBody>
      </p:sp>
      <p:grpSp>
        <p:nvGrpSpPr>
          <p:cNvPr id="3" name="Group 2">
            <a:extLst>
              <a:ext uri="{FF2B5EF4-FFF2-40B4-BE49-F238E27FC236}">
                <a16:creationId xmlns:a16="http://schemas.microsoft.com/office/drawing/2014/main" id="{380FFF2B-9F99-366A-9B61-474A8A86D7F8}"/>
              </a:ext>
            </a:extLst>
          </p:cNvPr>
          <p:cNvGrpSpPr/>
          <p:nvPr/>
        </p:nvGrpSpPr>
        <p:grpSpPr>
          <a:xfrm>
            <a:off x="5152790" y="4037195"/>
            <a:ext cx="644721" cy="639015"/>
            <a:chOff x="6315482" y="4078160"/>
            <a:chExt cx="936399" cy="936399"/>
          </a:xfrm>
        </p:grpSpPr>
        <p:sp>
          <p:nvSpPr>
            <p:cNvPr id="6" name="Oval 5">
              <a:extLst>
                <a:ext uri="{FF2B5EF4-FFF2-40B4-BE49-F238E27FC236}">
                  <a16:creationId xmlns:a16="http://schemas.microsoft.com/office/drawing/2014/main" id="{A7029E75-4832-75C1-432A-A3021C8D2308}"/>
                </a:ext>
              </a:extLst>
            </p:cNvPr>
            <p:cNvSpPr/>
            <p:nvPr/>
          </p:nvSpPr>
          <p:spPr>
            <a:xfrm>
              <a:off x="6315482" y="4078160"/>
              <a:ext cx="936399" cy="93639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Graphic 6" descr="Storytelling with solid fill">
              <a:extLst>
                <a:ext uri="{FF2B5EF4-FFF2-40B4-BE49-F238E27FC236}">
                  <a16:creationId xmlns:a16="http://schemas.microsoft.com/office/drawing/2014/main" id="{0AE12AF8-6713-C7F8-E8A3-9CA001DD8C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1256" y="4193934"/>
              <a:ext cx="704850" cy="704850"/>
            </a:xfrm>
            <a:prstGeom prst="rect">
              <a:avLst/>
            </a:prstGeom>
          </p:spPr>
        </p:pic>
      </p:grpSp>
      <p:sp>
        <p:nvSpPr>
          <p:cNvPr id="9" name="TextBox 8">
            <a:extLst>
              <a:ext uri="{FF2B5EF4-FFF2-40B4-BE49-F238E27FC236}">
                <a16:creationId xmlns:a16="http://schemas.microsoft.com/office/drawing/2014/main" id="{25E0B2AB-BCFD-5D14-712D-4ED7FA634AD6}"/>
              </a:ext>
            </a:extLst>
          </p:cNvPr>
          <p:cNvSpPr txBox="1"/>
          <p:nvPr/>
        </p:nvSpPr>
        <p:spPr>
          <a:xfrm>
            <a:off x="210230" y="8512663"/>
            <a:ext cx="1794659" cy="215444"/>
          </a:xfrm>
          <a:prstGeom prst="rect">
            <a:avLst/>
          </a:prstGeom>
          <a:noFill/>
        </p:spPr>
        <p:txBody>
          <a:bodyPr wrap="square" rtlCol="0">
            <a:spAutoFit/>
          </a:bodyPr>
          <a:lstStyle/>
          <a:p>
            <a:r>
              <a:rPr lang="en-US" sz="800" i="1" dirty="0">
                <a:solidFill>
                  <a:schemeClr val="accent1">
                    <a:lumMod val="50000"/>
                  </a:schemeClr>
                </a:solidFill>
                <a:latin typeface="Arial Nova Light" panose="020B0504020202020204" pitchFamily="34" charset="0"/>
              </a:rPr>
              <a:t>Financial Literacy Messages</a:t>
            </a:r>
          </a:p>
        </p:txBody>
      </p:sp>
      <p:grpSp>
        <p:nvGrpSpPr>
          <p:cNvPr id="12" name="object 20"/>
          <p:cNvGrpSpPr/>
          <p:nvPr/>
        </p:nvGrpSpPr>
        <p:grpSpPr>
          <a:xfrm>
            <a:off x="2981864" y="4282917"/>
            <a:ext cx="2089150" cy="162560"/>
            <a:chOff x="1501139" y="6400800"/>
            <a:chExt cx="2089150" cy="162560"/>
          </a:xfrm>
        </p:grpSpPr>
        <p:pic>
          <p:nvPicPr>
            <p:cNvPr id="14" name="object 21"/>
            <p:cNvPicPr/>
            <p:nvPr/>
          </p:nvPicPr>
          <p:blipFill>
            <a:blip r:embed="rId5" cstate="print"/>
            <a:stretch>
              <a:fillRect/>
            </a:stretch>
          </p:blipFill>
          <p:spPr>
            <a:xfrm>
              <a:off x="1501139" y="6400800"/>
              <a:ext cx="2088642" cy="162305"/>
            </a:xfrm>
            <a:prstGeom prst="rect">
              <a:avLst/>
            </a:prstGeom>
          </p:spPr>
        </p:pic>
        <p:pic>
          <p:nvPicPr>
            <p:cNvPr id="15" name="object 22"/>
            <p:cNvPicPr/>
            <p:nvPr/>
          </p:nvPicPr>
          <p:blipFill>
            <a:blip r:embed="rId6" cstate="print"/>
            <a:stretch>
              <a:fillRect/>
            </a:stretch>
          </p:blipFill>
          <p:spPr>
            <a:xfrm>
              <a:off x="1507997" y="6408165"/>
              <a:ext cx="2060575" cy="13284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a:t>Financial Inclusion Secretariat (FIS)</a:t>
            </a:r>
          </a:p>
        </p:txBody>
      </p:sp>
      <p:sp>
        <p:nvSpPr>
          <p:cNvPr id="5" name="Slide Number Placeholder 4"/>
          <p:cNvSpPr>
            <a:spLocks noGrp="1"/>
          </p:cNvSpPr>
          <p:nvPr>
            <p:ph type="sldNum" sz="quarter" idx="12"/>
          </p:nvPr>
        </p:nvSpPr>
        <p:spPr/>
        <p:txBody>
          <a:bodyPr/>
          <a:lstStyle/>
          <a:p>
            <a:fld id="{6CD983BF-64F8-4532-8D16-5B5295B70C03}" type="slidenum">
              <a:rPr lang="en-CA" smtClean="0"/>
              <a:t>10</a:t>
            </a:fld>
            <a:endParaRPr lang="en-CA" dirty="0"/>
          </a:p>
        </p:txBody>
      </p:sp>
      <p:sp>
        <p:nvSpPr>
          <p:cNvPr id="2" name="Rectangle: Rounded Corners 1">
            <a:extLst>
              <a:ext uri="{FF2B5EF4-FFF2-40B4-BE49-F238E27FC236}">
                <a16:creationId xmlns:a16="http://schemas.microsoft.com/office/drawing/2014/main" id="{0D107699-4B21-14D2-7993-5C64EC64E71D}"/>
              </a:ext>
            </a:extLst>
          </p:cNvPr>
          <p:cNvSpPr/>
          <p:nvPr/>
        </p:nvSpPr>
        <p:spPr>
          <a:xfrm>
            <a:off x="387385" y="4658450"/>
            <a:ext cx="5955223" cy="4877985"/>
          </a:xfrm>
          <a:prstGeom prst="roundRect">
            <a:avLst>
              <a:gd name="adj" fmla="val 3502"/>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050" dirty="0">
              <a:solidFill>
                <a:schemeClr val="tx1"/>
              </a:solidFill>
              <a:latin typeface="Arial Nova Light" panose="020B0304020202020204" pitchFamily="34" charset="0"/>
            </a:endParaRPr>
          </a:p>
        </p:txBody>
      </p:sp>
      <p:grpSp>
        <p:nvGrpSpPr>
          <p:cNvPr id="3" name="Group 2">
            <a:extLst>
              <a:ext uri="{FF2B5EF4-FFF2-40B4-BE49-F238E27FC236}">
                <a16:creationId xmlns:a16="http://schemas.microsoft.com/office/drawing/2014/main" id="{AD8136A2-DD6D-A192-2DB8-379E4814B78A}"/>
              </a:ext>
            </a:extLst>
          </p:cNvPr>
          <p:cNvGrpSpPr/>
          <p:nvPr/>
        </p:nvGrpSpPr>
        <p:grpSpPr>
          <a:xfrm>
            <a:off x="431880" y="4421225"/>
            <a:ext cx="522174" cy="510835"/>
            <a:chOff x="283391" y="5707238"/>
            <a:chExt cx="780370" cy="780370"/>
          </a:xfrm>
        </p:grpSpPr>
        <p:sp>
          <p:nvSpPr>
            <p:cNvPr id="6" name="Oval 5">
              <a:extLst>
                <a:ext uri="{FF2B5EF4-FFF2-40B4-BE49-F238E27FC236}">
                  <a16:creationId xmlns:a16="http://schemas.microsoft.com/office/drawing/2014/main" id="{9D9F5636-B988-3491-28B5-14A2FCEA6E8E}"/>
                </a:ext>
              </a:extLst>
            </p:cNvPr>
            <p:cNvSpPr/>
            <p:nvPr/>
          </p:nvSpPr>
          <p:spPr>
            <a:xfrm>
              <a:off x="283391" y="5707238"/>
              <a:ext cx="780370" cy="78037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Graphic 6" descr="Monthly calendar outline">
              <a:extLst>
                <a:ext uri="{FF2B5EF4-FFF2-40B4-BE49-F238E27FC236}">
                  <a16:creationId xmlns:a16="http://schemas.microsoft.com/office/drawing/2014/main" id="{AC731F46-0BDD-4630-B0A2-7AA39A4D866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7685" y="5771531"/>
              <a:ext cx="651783" cy="651783"/>
            </a:xfrm>
            <a:prstGeom prst="rect">
              <a:avLst/>
            </a:prstGeom>
          </p:spPr>
        </p:pic>
      </p:grpSp>
      <p:sp>
        <p:nvSpPr>
          <p:cNvPr id="8" name="Rectangle 7">
            <a:extLst>
              <a:ext uri="{FF2B5EF4-FFF2-40B4-BE49-F238E27FC236}">
                <a16:creationId xmlns:a16="http://schemas.microsoft.com/office/drawing/2014/main" id="{1C61A43D-F998-9ED4-5D07-8A3F2F2E066F}"/>
              </a:ext>
            </a:extLst>
          </p:cNvPr>
          <p:cNvSpPr/>
          <p:nvPr/>
        </p:nvSpPr>
        <p:spPr>
          <a:xfrm>
            <a:off x="940601" y="4562212"/>
            <a:ext cx="5155397" cy="233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400" b="1" spc="300" dirty="0">
                <a:solidFill>
                  <a:schemeClr val="tx1"/>
                </a:solidFill>
                <a:latin typeface="Abadi Extra Light" panose="020B0204020104020204" pitchFamily="34" charset="0"/>
              </a:rPr>
              <a:t>UPCOMING FINANCIAL INCLUSION ACTIVITIES</a:t>
            </a:r>
          </a:p>
        </p:txBody>
      </p:sp>
      <p:sp>
        <p:nvSpPr>
          <p:cNvPr id="11" name="Rectangle: Top Corners Rounded 10">
            <a:extLst>
              <a:ext uri="{FF2B5EF4-FFF2-40B4-BE49-F238E27FC236}">
                <a16:creationId xmlns:a16="http://schemas.microsoft.com/office/drawing/2014/main" id="{E5E76B82-0ACE-C9B1-01F9-9A44D26CDB3B}"/>
              </a:ext>
            </a:extLst>
          </p:cNvPr>
          <p:cNvSpPr/>
          <p:nvPr/>
        </p:nvSpPr>
        <p:spPr>
          <a:xfrm rot="5400000">
            <a:off x="1733548" y="-450908"/>
            <a:ext cx="3390902" cy="6437541"/>
          </a:xfrm>
          <a:prstGeom prst="round2SameRect">
            <a:avLst>
              <a:gd name="adj1" fmla="val 2579"/>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1EB53A"/>
              </a:solidFill>
            </a:endParaRPr>
          </a:p>
        </p:txBody>
      </p:sp>
      <p:grpSp>
        <p:nvGrpSpPr>
          <p:cNvPr id="12" name="Group 11">
            <a:extLst>
              <a:ext uri="{FF2B5EF4-FFF2-40B4-BE49-F238E27FC236}">
                <a16:creationId xmlns:a16="http://schemas.microsoft.com/office/drawing/2014/main" id="{53B7657D-3EE5-A84C-9572-ED16511EF512}"/>
              </a:ext>
            </a:extLst>
          </p:cNvPr>
          <p:cNvGrpSpPr/>
          <p:nvPr/>
        </p:nvGrpSpPr>
        <p:grpSpPr>
          <a:xfrm>
            <a:off x="6066845" y="1259300"/>
            <a:ext cx="675861" cy="617208"/>
            <a:chOff x="5803687" y="6153498"/>
            <a:chExt cx="780370" cy="780370"/>
          </a:xfrm>
        </p:grpSpPr>
        <p:sp>
          <p:nvSpPr>
            <p:cNvPr id="13" name="Oval 12">
              <a:extLst>
                <a:ext uri="{FF2B5EF4-FFF2-40B4-BE49-F238E27FC236}">
                  <a16:creationId xmlns:a16="http://schemas.microsoft.com/office/drawing/2014/main" id="{9896F1C5-6174-C5B9-561F-73D030A1F86A}"/>
                </a:ext>
              </a:extLst>
            </p:cNvPr>
            <p:cNvSpPr/>
            <p:nvPr/>
          </p:nvSpPr>
          <p:spPr>
            <a:xfrm>
              <a:off x="5803687" y="6153498"/>
              <a:ext cx="780370" cy="780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descr="Contract outline">
              <a:extLst>
                <a:ext uri="{FF2B5EF4-FFF2-40B4-BE49-F238E27FC236}">
                  <a16:creationId xmlns:a16="http://schemas.microsoft.com/office/drawing/2014/main" id="{9ED4A9DB-3B2A-F9D0-BF7F-580BA2D03E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67981" y="6214470"/>
              <a:ext cx="651783" cy="651783"/>
            </a:xfrm>
            <a:prstGeom prst="rect">
              <a:avLst/>
            </a:prstGeom>
          </p:spPr>
        </p:pic>
      </p:grpSp>
      <p:sp>
        <p:nvSpPr>
          <p:cNvPr id="15" name="Rectangle 14">
            <a:extLst>
              <a:ext uri="{FF2B5EF4-FFF2-40B4-BE49-F238E27FC236}">
                <a16:creationId xmlns:a16="http://schemas.microsoft.com/office/drawing/2014/main" id="{AF2AFF22-A83D-0CD9-7447-1039D79A3C84}"/>
              </a:ext>
            </a:extLst>
          </p:cNvPr>
          <p:cNvSpPr/>
          <p:nvPr/>
        </p:nvSpPr>
        <p:spPr>
          <a:xfrm>
            <a:off x="261271" y="1108125"/>
            <a:ext cx="5833416" cy="531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400" b="1" spc="300" dirty="0">
                <a:solidFill>
                  <a:srgbClr val="1EB53A"/>
                </a:solidFill>
                <a:latin typeface="Abadi Extra Light" panose="020B0204020104020204" pitchFamily="34" charset="0"/>
              </a:rPr>
              <a:t>BSL FINANCIAL INCLUSION PUZZLE GAME</a:t>
            </a:r>
          </a:p>
          <a:p>
            <a:pPr algn="just"/>
            <a:r>
              <a:rPr lang="en-CA" sz="1100" dirty="0">
                <a:solidFill>
                  <a:srgbClr val="1EB53A"/>
                </a:solidFill>
                <a:latin typeface="Arial Nova Light" panose="020B0304020202020204" pitchFamily="34" charset="0"/>
              </a:rPr>
              <a:t>The words in this game are extracted from the Financial Inclusion Expert's Corner of the Newsletter  (page-9). </a:t>
            </a:r>
          </a:p>
        </p:txBody>
      </p:sp>
      <p:sp>
        <p:nvSpPr>
          <p:cNvPr id="17" name="TextBox 16">
            <a:extLst>
              <a:ext uri="{FF2B5EF4-FFF2-40B4-BE49-F238E27FC236}">
                <a16:creationId xmlns:a16="http://schemas.microsoft.com/office/drawing/2014/main" id="{DCBD3415-AE10-2985-6976-523FAD7D0FD1}"/>
              </a:ext>
            </a:extLst>
          </p:cNvPr>
          <p:cNvSpPr txBox="1"/>
          <p:nvPr/>
        </p:nvSpPr>
        <p:spPr>
          <a:xfrm>
            <a:off x="701635" y="4850215"/>
            <a:ext cx="5578515" cy="4785926"/>
          </a:xfrm>
          <a:prstGeom prst="rect">
            <a:avLst/>
          </a:prstGeom>
          <a:no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Annual Provider Survey (APS) Report 2022</a:t>
            </a:r>
            <a:r>
              <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p>
          <a:p>
            <a:pPr marL="147955" marR="0" lvl="0" indent="-147955" algn="just"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UNCDF’s Annual Provider Survey is in progress! This survey measures the development of the digital                financial services market in Sierra Leone. Stay tuned for the published report!</a:t>
            </a:r>
          </a:p>
          <a:p>
            <a:pPr marL="147955" marR="0" lvl="0" indent="-147955" algn="just"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Financial Inclusion Baseline Survey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BSL to conduct a financial inclusion baseline survey to better measure and monitor financial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inclusion within the country.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180975" marR="0" lvl="0" indent="-180975"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Financial inclusion technical working group meetings</a:t>
            </a:r>
            <a:r>
              <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Technical working group meetings under the new Strategy will continue to be held.</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180975" marR="0" lvl="0" indent="-180975"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Restructuring of the Sierra Leone Fintech Association</a:t>
            </a:r>
            <a:r>
              <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p>
          <a:p>
            <a:pPr marL="173355" marR="0" lvl="0" indent="4445" algn="just"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BSL to embark on the restructuring and re-branding of the Sierra Leone Fintech Association under the         implementation of the National Strategy for Financial Inclusion (2022–2026).</a:t>
            </a:r>
          </a:p>
          <a:p>
            <a:pPr marL="173355" marR="0" lvl="0" indent="4445" algn="just" defTabSz="457200" rtl="0" eaLnBrk="1" fontAlgn="auto" latinLnBrk="0" hangingPunct="1">
              <a:lnSpc>
                <a:spcPct val="100000"/>
              </a:lnSpc>
              <a:spcBef>
                <a:spcPts val="0"/>
              </a:spcBef>
              <a:spcAft>
                <a:spcPts val="0"/>
              </a:spcAft>
              <a:buClrTx/>
              <a:buSzTx/>
              <a:buFontTx/>
              <a:buNone/>
              <a:tabLst/>
              <a:defRPr/>
            </a:pPr>
            <a:endPar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180975" marR="0" lvl="0" indent="-180975"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Development of MSME Credit Guidelines</a:t>
            </a:r>
            <a:r>
              <a:rPr kumimoji="0" lang="en-US"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The development of Credit Guidelines for MSMEs to improve access to finance is underway.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CA" sz="950" b="0"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a:p>
            <a:pPr marL="177800" marR="0" lvl="0" indent="-180975"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Development of the BSL Data Committee</a:t>
            </a:r>
            <a:r>
              <a:rPr kumimoji="0" lang="en-US" alt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and Portal</a:t>
            </a:r>
            <a:endParaRPr kumimoji="0" 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endParaRPr>
          </a:p>
          <a:p>
            <a:pPr marL="177800" marR="0" lvl="0" indent="0" algn="just" defTabSz="457200" rtl="0" eaLnBrk="1" fontAlgn="auto" latinLnBrk="0" hangingPunct="1">
              <a:lnSpc>
                <a:spcPct val="100000"/>
              </a:lnSpc>
              <a:spcBef>
                <a:spcPts val="0"/>
              </a:spcBef>
              <a:spcAft>
                <a:spcPts val="600"/>
              </a:spcAft>
              <a:buClrTx/>
              <a:buSzTx/>
              <a:buFontTx/>
              <a:buNone/>
              <a:tabLst/>
              <a:defRPr/>
            </a:pPr>
            <a:r>
              <a:rPr kumimoji="0" lang="en-US"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The formation of a  committee to enhance the collection, compilation, coordination, dissemination and reporting is underway as well as the development of  a data portal.</a:t>
            </a:r>
            <a:endPar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endParaRPr>
          </a:p>
          <a:p>
            <a:pPr marL="180975" marR="0" lvl="0" indent="-180975"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Strengthening the Fintech Sector in Sierra Leone</a:t>
            </a:r>
          </a:p>
          <a:p>
            <a:pPr marL="177800" marR="0" lvl="0" indent="0" algn="just" defTabSz="457200" rtl="0" eaLnBrk="1" fontAlgn="auto" latinLnBrk="0" hangingPunct="1">
              <a:lnSpc>
                <a:spcPct val="100000"/>
              </a:lnSpc>
              <a:spcBef>
                <a:spcPts val="0"/>
              </a:spcBef>
              <a:spcAft>
                <a:spcPts val="600"/>
              </a:spcAft>
              <a:buClrTx/>
              <a:buSzTx/>
              <a:buFontTx/>
              <a:buNone/>
              <a:tabLst/>
              <a:defRPr/>
            </a:pP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BSL to continue to work with key stakeholders and Fintech organizations in the country to promote innovation in the digital finance sector.</a:t>
            </a:r>
          </a:p>
          <a:p>
            <a:pPr marL="180975" marR="0" lvl="0" indent="-180975"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D</a:t>
            </a:r>
            <a:r>
              <a:rPr kumimoji="0" 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e</a:t>
            </a:r>
            <a:r>
              <a:rPr kumimoji="0" lang="en-US" altLang="en-CA" sz="950" b="1" i="0" u="none" strike="noStrike" kern="1200" cap="none" spc="0" normalizeH="0" baseline="0" noProof="0" dirty="0" err="1">
                <a:ln>
                  <a:noFill/>
                </a:ln>
                <a:solidFill>
                  <a:srgbClr val="70AD47"/>
                </a:solidFill>
                <a:effectLst/>
                <a:uLnTx/>
                <a:uFillTx/>
                <a:latin typeface="Arial Nova Light" panose="020B0304020202020204" pitchFamily="34" charset="0"/>
                <a:ea typeface="+mn-ea"/>
                <a:cs typeface="+mn-cs"/>
                <a:sym typeface="+mn-ea"/>
              </a:rPr>
              <a:t>velopment</a:t>
            </a:r>
            <a:r>
              <a:rPr kumimoji="0" lang="en-US" alt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 of a regulation for stand-alone </a:t>
            </a:r>
            <a:r>
              <a:rPr kumimoji="0" lang="en-US" altLang="en-CA" sz="950" b="1" i="0" u="none" strike="noStrike" kern="1200" cap="none" spc="0" normalizeH="0" baseline="0" noProof="0" dirty="0" err="1">
                <a:ln>
                  <a:noFill/>
                </a:ln>
                <a:solidFill>
                  <a:srgbClr val="70AD47"/>
                </a:solidFill>
                <a:effectLst/>
                <a:uLnTx/>
                <a:uFillTx/>
                <a:latin typeface="Arial Nova Light" panose="020B0304020202020204" pitchFamily="34" charset="0"/>
                <a:ea typeface="+mn-ea"/>
                <a:cs typeface="+mn-cs"/>
                <a:sym typeface="+mn-ea"/>
              </a:rPr>
              <a:t>fintechs</a:t>
            </a:r>
            <a:r>
              <a:rPr kumimoji="0" lang="en-US" alt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 and guidelines on sustainable finance activities</a:t>
            </a:r>
            <a:endParaRPr kumimoji="0" 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endParaRPr>
          </a:p>
          <a:p>
            <a:pPr marL="177800" marR="0" lvl="0" indent="0" algn="just" defTabSz="457200" rtl="0" eaLnBrk="1" fontAlgn="auto" latinLnBrk="0" hangingPunct="1">
              <a:lnSpc>
                <a:spcPct val="100000"/>
              </a:lnSpc>
              <a:spcBef>
                <a:spcPts val="0"/>
              </a:spcBef>
              <a:spcAft>
                <a:spcPts val="600"/>
              </a:spcAft>
              <a:buClrTx/>
              <a:buSzTx/>
              <a:buFontTx/>
              <a:buNone/>
              <a:tabLst/>
              <a:defRPr/>
            </a:pP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BSL to continue to work with key stakeholders </a:t>
            </a:r>
            <a:r>
              <a:rPr kumimoji="0" lang="en-US" alt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to develop </a:t>
            </a: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a stand-alone</a:t>
            </a:r>
            <a:r>
              <a:rPr kumimoji="0" lang="en-US" alt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regulation</a:t>
            </a: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a:t>
            </a:r>
            <a:r>
              <a:rPr kumimoji="0" lang="en-CA" sz="950" b="0" i="0" u="none" strike="noStrike" kern="1200" cap="none" spc="0" normalizeH="0" baseline="0" noProof="0" dirty="0" err="1">
                <a:ln>
                  <a:noFill/>
                </a:ln>
                <a:solidFill>
                  <a:srgbClr val="70AD47"/>
                </a:solidFill>
                <a:effectLst/>
                <a:uLnTx/>
                <a:uFillTx/>
                <a:latin typeface="Arial Nova Light" panose="020B0304020202020204" pitchFamily="34" charset="0"/>
                <a:ea typeface="+mn-ea"/>
                <a:cs typeface="+mn-cs"/>
              </a:rPr>
              <a:t>fintechs</a:t>
            </a:r>
            <a:r>
              <a:rPr kumimoji="0" lang="en-US" alt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and</a:t>
            </a: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guidelines on sustainable finance activities</a:t>
            </a:r>
            <a:r>
              <a:rPr kumimoji="0" lang="en-US" alt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a:t>
            </a:r>
          </a:p>
          <a:p>
            <a:pPr marL="131445" marR="0" lvl="0" indent="-11049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CA" sz="950" b="1"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Conduct a Product Mapping Exercise</a:t>
            </a:r>
          </a:p>
          <a:p>
            <a:pPr marL="177800" marR="0" lvl="0" indent="0" algn="just" defTabSz="457200" rtl="0" eaLnBrk="1" fontAlgn="auto" latinLnBrk="0" hangingPunct="1">
              <a:lnSpc>
                <a:spcPct val="100000"/>
              </a:lnSpc>
              <a:spcBef>
                <a:spcPts val="0"/>
              </a:spcBef>
              <a:spcAft>
                <a:spcPts val="600"/>
              </a:spcAft>
              <a:buClrTx/>
              <a:buSzTx/>
              <a:buFontTx/>
              <a:buNone/>
              <a:tabLst/>
              <a:defRPr/>
            </a:pP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BSL to </a:t>
            </a:r>
            <a:r>
              <a:rPr kumimoji="0" lang="en-US" alt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sym typeface="+mn-ea"/>
              </a:rPr>
              <a:t>c</a:t>
            </a:r>
            <a:r>
              <a:rPr kumimoji="0" lang="en-CA" sz="950" b="0" i="0" u="none" strike="noStrike" kern="1200" cap="none" spc="0" normalizeH="0" baseline="0" noProof="0" dirty="0" err="1">
                <a:ln>
                  <a:noFill/>
                </a:ln>
                <a:solidFill>
                  <a:srgbClr val="70AD47"/>
                </a:solidFill>
                <a:effectLst/>
                <a:uLnTx/>
                <a:uFillTx/>
                <a:latin typeface="Arial Nova Light" panose="020B0304020202020204" pitchFamily="34" charset="0"/>
                <a:ea typeface="+mn-ea"/>
                <a:cs typeface="+mn-cs"/>
              </a:rPr>
              <a:t>onduct</a:t>
            </a:r>
            <a:r>
              <a:rPr kumimoji="0" lang="en-CA" sz="95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 a Product Mapping Exercise to determine whether the products offered by the Financial Service Providers (FSPs) are client centric</a:t>
            </a:r>
            <a:r>
              <a:rPr kumimoji="0" lang="en-CA" sz="900" b="0" i="0" u="none" strike="noStrike" kern="1200" cap="none" spc="0" normalizeH="0" baseline="0" noProof="0" dirty="0">
                <a:ln>
                  <a:noFill/>
                </a:ln>
                <a:solidFill>
                  <a:srgbClr val="70AD47"/>
                </a:solidFill>
                <a:effectLst/>
                <a:uLnTx/>
                <a:uFillTx/>
                <a:latin typeface="Arial Nova Light" panose="020B0304020202020204" pitchFamily="34" charset="0"/>
                <a:ea typeface="+mn-ea"/>
                <a:cs typeface="+mn-cs"/>
              </a:rPr>
              <a:t>.</a:t>
            </a:r>
          </a:p>
        </p:txBody>
      </p:sp>
      <p:pic>
        <p:nvPicPr>
          <p:cNvPr id="22" name="Picture 21">
            <a:extLst>
              <a:ext uri="{FF2B5EF4-FFF2-40B4-BE49-F238E27FC236}">
                <a16:creationId xmlns:a16="http://schemas.microsoft.com/office/drawing/2014/main" id="{06AE64CF-079F-933A-FCDC-E40911A6682E}"/>
              </a:ext>
            </a:extLst>
          </p:cNvPr>
          <p:cNvPicPr>
            <a:picLocks noChangeAspect="1"/>
          </p:cNvPicPr>
          <p:nvPr/>
        </p:nvPicPr>
        <p:blipFill rotWithShape="1">
          <a:blip r:embed="rId6">
            <a:extLst>
              <a:ext uri="{28A0092B-C50C-407E-A947-70E740481C1C}">
                <a14:useLocalDpi xmlns:a14="http://schemas.microsoft.com/office/drawing/2010/main" val="0"/>
              </a:ext>
            </a:extLst>
          </a:blip>
          <a:srcRect l="-347" t="-538" r="349" b="-538"/>
          <a:stretch/>
        </p:blipFill>
        <p:spPr>
          <a:xfrm>
            <a:off x="270003" y="1736263"/>
            <a:ext cx="4608150" cy="2661328"/>
          </a:xfrm>
          <a:prstGeom prst="roundRect">
            <a:avLst>
              <a:gd name="adj" fmla="val 8594"/>
            </a:avLst>
          </a:prstGeom>
          <a:solidFill>
            <a:srgbClr val="FFFFFF">
              <a:shade val="85000"/>
            </a:srgbClr>
          </a:solidFill>
          <a:ln>
            <a:noFill/>
          </a:ln>
          <a:effectLst/>
        </p:spPr>
      </p:pic>
      <p:sp>
        <p:nvSpPr>
          <p:cNvPr id="23" name="Text Placeholder 5">
            <a:extLst>
              <a:ext uri="{FF2B5EF4-FFF2-40B4-BE49-F238E27FC236}">
                <a16:creationId xmlns:a16="http://schemas.microsoft.com/office/drawing/2014/main" id="{768E4D71-B4F1-A509-7CC9-3C292859314A}"/>
              </a:ext>
            </a:extLst>
          </p:cNvPr>
          <p:cNvSpPr txBox="1">
            <a:spLocks/>
          </p:cNvSpPr>
          <p:nvPr/>
        </p:nvSpPr>
        <p:spPr>
          <a:xfrm>
            <a:off x="4898036" y="1727019"/>
            <a:ext cx="1248671" cy="280102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Nova Light" panose="020B03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10000"/>
              </a:lnSpc>
              <a:spcBef>
                <a:spcPts val="150"/>
              </a:spcBef>
            </a:pPr>
            <a:r>
              <a:rPr lang="en-CA" sz="900" b="1" i="1" dirty="0">
                <a:solidFill>
                  <a:schemeClr val="accent1">
                    <a:lumMod val="50000"/>
                  </a:schemeClr>
                </a:solidFill>
              </a:rPr>
              <a:t>BANKOFSL      </a:t>
            </a:r>
          </a:p>
          <a:p>
            <a:pPr algn="just">
              <a:lnSpc>
                <a:spcPct val="110000"/>
              </a:lnSpc>
              <a:spcBef>
                <a:spcPts val="150"/>
              </a:spcBef>
            </a:pPr>
            <a:r>
              <a:rPr lang="en-CA" sz="900" b="1" i="1" dirty="0">
                <a:solidFill>
                  <a:schemeClr val="accent1">
                    <a:lumMod val="50000"/>
                  </a:schemeClr>
                </a:solidFill>
              </a:rPr>
              <a:t>CENTRALBANK</a:t>
            </a:r>
          </a:p>
          <a:p>
            <a:pPr algn="just">
              <a:lnSpc>
                <a:spcPct val="110000"/>
              </a:lnSpc>
              <a:spcBef>
                <a:spcPts val="150"/>
              </a:spcBef>
            </a:pPr>
            <a:r>
              <a:rPr lang="en-CA" sz="900" b="1" i="1" dirty="0">
                <a:solidFill>
                  <a:schemeClr val="accent1">
                    <a:lumMod val="50000"/>
                  </a:schemeClr>
                </a:solidFill>
              </a:rPr>
              <a:t>CREDIT                 </a:t>
            </a:r>
          </a:p>
          <a:p>
            <a:pPr algn="just">
              <a:lnSpc>
                <a:spcPct val="110000"/>
              </a:lnSpc>
              <a:spcBef>
                <a:spcPts val="150"/>
              </a:spcBef>
            </a:pPr>
            <a:r>
              <a:rPr lang="en-CA" sz="900" b="1" i="1" dirty="0">
                <a:solidFill>
                  <a:schemeClr val="accent1">
                    <a:lumMod val="50000"/>
                  </a:schemeClr>
                </a:solidFill>
              </a:rPr>
              <a:t>DEBIT</a:t>
            </a:r>
          </a:p>
          <a:p>
            <a:pPr algn="just">
              <a:lnSpc>
                <a:spcPct val="110000"/>
              </a:lnSpc>
              <a:spcBef>
                <a:spcPts val="150"/>
              </a:spcBef>
            </a:pPr>
            <a:r>
              <a:rPr lang="en-CA" sz="900" b="1" i="1" dirty="0">
                <a:solidFill>
                  <a:schemeClr val="accent1">
                    <a:lumMod val="50000"/>
                  </a:schemeClr>
                </a:solidFill>
              </a:rPr>
              <a:t>FEEL</a:t>
            </a:r>
          </a:p>
          <a:p>
            <a:pPr algn="just">
              <a:lnSpc>
                <a:spcPct val="110000"/>
              </a:lnSpc>
              <a:spcBef>
                <a:spcPts val="150"/>
              </a:spcBef>
            </a:pPr>
            <a:r>
              <a:rPr lang="en-CA" sz="900" b="1" i="1" dirty="0">
                <a:solidFill>
                  <a:schemeClr val="accent1">
                    <a:lumMod val="50000"/>
                  </a:schemeClr>
                </a:solidFill>
              </a:rPr>
              <a:t>LOOK</a:t>
            </a:r>
          </a:p>
          <a:p>
            <a:pPr algn="just">
              <a:lnSpc>
                <a:spcPct val="110000"/>
              </a:lnSpc>
              <a:spcBef>
                <a:spcPts val="150"/>
              </a:spcBef>
            </a:pPr>
            <a:r>
              <a:rPr lang="en-CA" sz="900" b="1" i="1" dirty="0">
                <a:solidFill>
                  <a:schemeClr val="accent1">
                    <a:lumMod val="50000"/>
                  </a:schemeClr>
                </a:solidFill>
              </a:rPr>
              <a:t>MOBILEMONEY           </a:t>
            </a:r>
          </a:p>
          <a:p>
            <a:pPr algn="just">
              <a:lnSpc>
                <a:spcPct val="110000"/>
              </a:lnSpc>
              <a:spcBef>
                <a:spcPts val="150"/>
              </a:spcBef>
            </a:pPr>
            <a:r>
              <a:rPr lang="en-CA" sz="900" b="1" i="1" dirty="0">
                <a:solidFill>
                  <a:schemeClr val="accent1">
                    <a:lumMod val="50000"/>
                  </a:schemeClr>
                </a:solidFill>
              </a:rPr>
              <a:t>TILT</a:t>
            </a:r>
          </a:p>
          <a:p>
            <a:pPr algn="just">
              <a:lnSpc>
                <a:spcPct val="110000"/>
              </a:lnSpc>
              <a:spcBef>
                <a:spcPts val="150"/>
              </a:spcBef>
            </a:pPr>
            <a:r>
              <a:rPr lang="en-CA" sz="900" b="1" i="1" dirty="0">
                <a:solidFill>
                  <a:schemeClr val="accent1">
                    <a:lumMod val="50000"/>
                  </a:schemeClr>
                </a:solidFill>
              </a:rPr>
              <a:t>PRINTED                       </a:t>
            </a:r>
          </a:p>
          <a:p>
            <a:pPr algn="just">
              <a:lnSpc>
                <a:spcPct val="110000"/>
              </a:lnSpc>
              <a:spcBef>
                <a:spcPts val="150"/>
              </a:spcBef>
            </a:pPr>
            <a:r>
              <a:rPr lang="en-CA" sz="900" b="1" i="1" dirty="0">
                <a:solidFill>
                  <a:schemeClr val="accent1">
                    <a:lumMod val="50000"/>
                  </a:schemeClr>
                </a:solidFill>
              </a:rPr>
              <a:t>MINTED</a:t>
            </a:r>
          </a:p>
          <a:p>
            <a:pPr algn="just">
              <a:lnSpc>
                <a:spcPct val="110000"/>
              </a:lnSpc>
              <a:spcBef>
                <a:spcPts val="150"/>
              </a:spcBef>
            </a:pPr>
            <a:r>
              <a:rPr lang="en-CA" sz="900" b="1" i="1" dirty="0">
                <a:solidFill>
                  <a:schemeClr val="accent1">
                    <a:lumMod val="50000"/>
                  </a:schemeClr>
                </a:solidFill>
              </a:rPr>
              <a:t>COINS                          </a:t>
            </a:r>
          </a:p>
          <a:p>
            <a:pPr algn="just">
              <a:lnSpc>
                <a:spcPct val="110000"/>
              </a:lnSpc>
              <a:spcBef>
                <a:spcPts val="150"/>
              </a:spcBef>
            </a:pPr>
            <a:r>
              <a:rPr lang="en-CA" sz="900" b="1" i="1" dirty="0">
                <a:solidFill>
                  <a:schemeClr val="accent1">
                    <a:lumMod val="50000"/>
                  </a:schemeClr>
                </a:solidFill>
              </a:rPr>
              <a:t>PAYMENT</a:t>
            </a:r>
          </a:p>
          <a:p>
            <a:pPr algn="just">
              <a:lnSpc>
                <a:spcPct val="110000"/>
              </a:lnSpc>
              <a:spcBef>
                <a:spcPts val="150"/>
              </a:spcBef>
            </a:pPr>
            <a:r>
              <a:rPr lang="en-CA" sz="900" b="1" i="1" dirty="0">
                <a:solidFill>
                  <a:schemeClr val="accent1">
                    <a:lumMod val="50000"/>
                  </a:schemeClr>
                </a:solidFill>
              </a:rPr>
              <a:t>EXCHANGE                 </a:t>
            </a:r>
          </a:p>
          <a:p>
            <a:pPr algn="just">
              <a:lnSpc>
                <a:spcPct val="110000"/>
              </a:lnSpc>
              <a:spcBef>
                <a:spcPts val="150"/>
              </a:spcBef>
            </a:pPr>
            <a:r>
              <a:rPr lang="en-CA" sz="900" b="1" i="1" dirty="0">
                <a:solidFill>
                  <a:schemeClr val="accent1">
                    <a:lumMod val="50000"/>
                  </a:schemeClr>
                </a:solidFill>
              </a:rPr>
              <a:t>MONEY</a:t>
            </a:r>
          </a:p>
          <a:p>
            <a:pPr algn="just">
              <a:lnSpc>
                <a:spcPct val="110000"/>
              </a:lnSpc>
              <a:spcBef>
                <a:spcPts val="150"/>
              </a:spcBef>
            </a:pPr>
            <a:r>
              <a:rPr lang="en-CA" sz="900" b="1" i="1" dirty="0">
                <a:solidFill>
                  <a:schemeClr val="accent1">
                    <a:lumMod val="50000"/>
                  </a:schemeClr>
                </a:solidFill>
              </a:rPr>
              <a:t>MONEYSUPPLY</a:t>
            </a:r>
          </a:p>
          <a:p>
            <a:pPr algn="just">
              <a:lnSpc>
                <a:spcPct val="110000"/>
              </a:lnSpc>
              <a:spcBef>
                <a:spcPts val="150"/>
              </a:spcBef>
            </a:pPr>
            <a:endParaRPr lang="en-CA" sz="900" b="1" i="1"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858000" cy="9906000"/>
          </a:xfrm>
          <a:custGeom>
            <a:avLst/>
            <a:gdLst/>
            <a:ahLst/>
            <a:cxnLst/>
            <a:rect l="l" t="t" r="r" b="b"/>
            <a:pathLst>
              <a:path w="6858000" h="9906000">
                <a:moveTo>
                  <a:pt x="6858000" y="0"/>
                </a:moveTo>
                <a:lnTo>
                  <a:pt x="0" y="0"/>
                </a:lnTo>
                <a:lnTo>
                  <a:pt x="0" y="9906000"/>
                </a:lnTo>
                <a:lnTo>
                  <a:pt x="6858000" y="9906000"/>
                </a:lnTo>
                <a:lnTo>
                  <a:pt x="6858000" y="0"/>
                </a:lnTo>
                <a:close/>
              </a:path>
            </a:pathLst>
          </a:custGeom>
          <a:solidFill>
            <a:srgbClr val="1EB539"/>
          </a:solidFill>
        </p:spPr>
        <p:txBody>
          <a:bodyPr wrap="square" lIns="0" tIns="0" rIns="0" bIns="0" rtlCol="0"/>
          <a:lstStyle/>
          <a:p>
            <a:endParaRPr/>
          </a:p>
        </p:txBody>
      </p:sp>
      <p:sp>
        <p:nvSpPr>
          <p:cNvPr id="3" name="object 3"/>
          <p:cNvSpPr txBox="1"/>
          <p:nvPr/>
        </p:nvSpPr>
        <p:spPr>
          <a:xfrm>
            <a:off x="1622805" y="8841130"/>
            <a:ext cx="3581400" cy="757555"/>
          </a:xfrm>
          <a:prstGeom prst="rect">
            <a:avLst/>
          </a:prstGeom>
        </p:spPr>
        <p:txBody>
          <a:bodyPr vert="horz" wrap="square" lIns="0" tIns="12700" rIns="0" bIns="0" rtlCol="0">
            <a:spAutoFit/>
          </a:bodyPr>
          <a:lstStyle/>
          <a:p>
            <a:pPr algn="ctr">
              <a:lnSpc>
                <a:spcPct val="100000"/>
              </a:lnSpc>
              <a:spcBef>
                <a:spcPts val="100"/>
              </a:spcBef>
              <a:tabLst>
                <a:tab pos="3138805" algn="l"/>
              </a:tabLst>
            </a:pPr>
            <a:r>
              <a:rPr sz="1200" b="1" spc="-125" dirty="0">
                <a:solidFill>
                  <a:srgbClr val="FFFFFF"/>
                </a:solidFill>
                <a:latin typeface="Arial"/>
                <a:cs typeface="Arial"/>
              </a:rPr>
              <a:t>F</a:t>
            </a:r>
            <a:r>
              <a:rPr sz="1200" b="1" spc="-135" dirty="0">
                <a:solidFill>
                  <a:srgbClr val="FFFFFF"/>
                </a:solidFill>
                <a:latin typeface="Arial"/>
                <a:cs typeface="Arial"/>
              </a:rPr>
              <a:t> </a:t>
            </a:r>
            <a:r>
              <a:rPr sz="1200" b="1" spc="-75" dirty="0">
                <a:solidFill>
                  <a:srgbClr val="FFFFFF"/>
                </a:solidFill>
                <a:latin typeface="Arial"/>
                <a:cs typeface="Arial"/>
              </a:rPr>
              <a:t>I</a:t>
            </a:r>
            <a:r>
              <a:rPr sz="1200" b="1" spc="-130" dirty="0">
                <a:solidFill>
                  <a:srgbClr val="FFFFFF"/>
                </a:solidFill>
                <a:latin typeface="Arial"/>
                <a:cs typeface="Arial"/>
              </a:rPr>
              <a:t> </a:t>
            </a:r>
            <a:r>
              <a:rPr sz="1200" b="1" spc="-105" dirty="0">
                <a:solidFill>
                  <a:srgbClr val="FFFFFF"/>
                </a:solidFill>
                <a:latin typeface="Arial"/>
                <a:cs typeface="Arial"/>
              </a:rPr>
              <a:t>N</a:t>
            </a:r>
            <a:r>
              <a:rPr sz="1200" b="1" spc="-140" dirty="0">
                <a:solidFill>
                  <a:srgbClr val="FFFFFF"/>
                </a:solidFill>
                <a:latin typeface="Arial"/>
                <a:cs typeface="Arial"/>
              </a:rPr>
              <a:t> </a:t>
            </a:r>
            <a:r>
              <a:rPr sz="1200" b="1" spc="-229" dirty="0">
                <a:solidFill>
                  <a:srgbClr val="FFFFFF"/>
                </a:solidFill>
                <a:latin typeface="Arial"/>
                <a:cs typeface="Arial"/>
              </a:rPr>
              <a:t>A</a:t>
            </a:r>
            <a:r>
              <a:rPr sz="1200" b="1" spc="-145" dirty="0">
                <a:solidFill>
                  <a:srgbClr val="FFFFFF"/>
                </a:solidFill>
                <a:latin typeface="Arial"/>
                <a:cs typeface="Arial"/>
              </a:rPr>
              <a:t> </a:t>
            </a:r>
            <a:r>
              <a:rPr sz="1200" b="1" spc="-105" dirty="0">
                <a:solidFill>
                  <a:srgbClr val="FFFFFF"/>
                </a:solidFill>
                <a:latin typeface="Arial"/>
                <a:cs typeface="Arial"/>
              </a:rPr>
              <a:t>N</a:t>
            </a:r>
            <a:r>
              <a:rPr sz="1200" b="1" spc="-150" dirty="0">
                <a:solidFill>
                  <a:srgbClr val="FFFFFF"/>
                </a:solidFill>
                <a:latin typeface="Arial"/>
                <a:cs typeface="Arial"/>
              </a:rPr>
              <a:t> </a:t>
            </a:r>
            <a:r>
              <a:rPr sz="1200" b="1" spc="-204" dirty="0">
                <a:solidFill>
                  <a:srgbClr val="FFFFFF"/>
                </a:solidFill>
                <a:latin typeface="Arial"/>
                <a:cs typeface="Arial"/>
              </a:rPr>
              <a:t>C</a:t>
            </a:r>
            <a:r>
              <a:rPr sz="1200" b="1" spc="-145" dirty="0">
                <a:solidFill>
                  <a:srgbClr val="FFFFFF"/>
                </a:solidFill>
                <a:latin typeface="Arial"/>
                <a:cs typeface="Arial"/>
              </a:rPr>
              <a:t> </a:t>
            </a:r>
            <a:r>
              <a:rPr sz="1200" b="1" spc="-75" dirty="0">
                <a:solidFill>
                  <a:srgbClr val="FFFFFF"/>
                </a:solidFill>
                <a:latin typeface="Arial"/>
                <a:cs typeface="Arial"/>
              </a:rPr>
              <a:t>I</a:t>
            </a:r>
            <a:r>
              <a:rPr sz="1200" b="1" spc="-145" dirty="0">
                <a:solidFill>
                  <a:srgbClr val="FFFFFF"/>
                </a:solidFill>
                <a:latin typeface="Arial"/>
                <a:cs typeface="Arial"/>
              </a:rPr>
              <a:t> </a:t>
            </a:r>
            <a:r>
              <a:rPr sz="1200" b="1" spc="-229" dirty="0">
                <a:solidFill>
                  <a:srgbClr val="FFFFFF"/>
                </a:solidFill>
                <a:latin typeface="Arial"/>
                <a:cs typeface="Arial"/>
              </a:rPr>
              <a:t>A</a:t>
            </a:r>
            <a:r>
              <a:rPr sz="1200" b="1" spc="-145" dirty="0">
                <a:solidFill>
                  <a:srgbClr val="FFFFFF"/>
                </a:solidFill>
                <a:latin typeface="Arial"/>
                <a:cs typeface="Arial"/>
              </a:rPr>
              <a:t> L</a:t>
            </a:r>
            <a:r>
              <a:rPr sz="1200" b="1" dirty="0">
                <a:solidFill>
                  <a:srgbClr val="FFFFFF"/>
                </a:solidFill>
                <a:latin typeface="Arial"/>
                <a:cs typeface="Arial"/>
              </a:rPr>
              <a:t> </a:t>
            </a:r>
            <a:r>
              <a:rPr sz="1200" b="1" spc="10" dirty="0">
                <a:solidFill>
                  <a:srgbClr val="FFFFFF"/>
                </a:solidFill>
                <a:latin typeface="Arial"/>
                <a:cs typeface="Arial"/>
              </a:rPr>
              <a:t> </a:t>
            </a:r>
            <a:r>
              <a:rPr sz="1200" b="1" spc="-75" dirty="0">
                <a:solidFill>
                  <a:srgbClr val="FFFFFF"/>
                </a:solidFill>
                <a:latin typeface="Arial"/>
                <a:cs typeface="Arial"/>
              </a:rPr>
              <a:t>I</a:t>
            </a:r>
            <a:r>
              <a:rPr sz="1200" b="1" spc="-120" dirty="0">
                <a:solidFill>
                  <a:srgbClr val="FFFFFF"/>
                </a:solidFill>
                <a:latin typeface="Arial"/>
                <a:cs typeface="Arial"/>
              </a:rPr>
              <a:t> </a:t>
            </a:r>
            <a:r>
              <a:rPr sz="1200" b="1" spc="-105" dirty="0">
                <a:solidFill>
                  <a:srgbClr val="FFFFFF"/>
                </a:solidFill>
                <a:latin typeface="Arial"/>
                <a:cs typeface="Arial"/>
              </a:rPr>
              <a:t>N</a:t>
            </a:r>
            <a:r>
              <a:rPr sz="1200" b="1" spc="-140" dirty="0">
                <a:solidFill>
                  <a:srgbClr val="FFFFFF"/>
                </a:solidFill>
                <a:latin typeface="Arial"/>
                <a:cs typeface="Arial"/>
              </a:rPr>
              <a:t> </a:t>
            </a:r>
            <a:r>
              <a:rPr sz="1200" b="1" spc="-204" dirty="0">
                <a:solidFill>
                  <a:srgbClr val="FFFFFF"/>
                </a:solidFill>
                <a:latin typeface="Arial"/>
                <a:cs typeface="Arial"/>
              </a:rPr>
              <a:t>C</a:t>
            </a:r>
            <a:r>
              <a:rPr sz="1200" b="1" spc="-145" dirty="0">
                <a:solidFill>
                  <a:srgbClr val="FFFFFF"/>
                </a:solidFill>
                <a:latin typeface="Arial"/>
                <a:cs typeface="Arial"/>
              </a:rPr>
              <a:t> </a:t>
            </a:r>
            <a:r>
              <a:rPr sz="1200" b="1" spc="-5" dirty="0">
                <a:solidFill>
                  <a:srgbClr val="FFFFFF"/>
                </a:solidFill>
                <a:latin typeface="Arial"/>
                <a:cs typeface="Arial"/>
              </a:rPr>
              <a:t>L</a:t>
            </a:r>
            <a:r>
              <a:rPr sz="1200" b="1" spc="-155" dirty="0">
                <a:solidFill>
                  <a:srgbClr val="FFFFFF"/>
                </a:solidFill>
                <a:latin typeface="Arial"/>
                <a:cs typeface="Arial"/>
              </a:rPr>
              <a:t>U</a:t>
            </a:r>
            <a:r>
              <a:rPr sz="1200" b="1" spc="-150" dirty="0">
                <a:solidFill>
                  <a:srgbClr val="FFFFFF"/>
                </a:solidFill>
                <a:latin typeface="Arial"/>
                <a:cs typeface="Arial"/>
              </a:rPr>
              <a:t> </a:t>
            </a:r>
            <a:r>
              <a:rPr sz="1200" b="1" spc="-165" dirty="0">
                <a:solidFill>
                  <a:srgbClr val="FFFFFF"/>
                </a:solidFill>
                <a:latin typeface="Arial"/>
                <a:cs typeface="Arial"/>
              </a:rPr>
              <a:t>S</a:t>
            </a:r>
            <a:r>
              <a:rPr sz="1200" b="1" spc="-145" dirty="0">
                <a:solidFill>
                  <a:srgbClr val="FFFFFF"/>
                </a:solidFill>
                <a:latin typeface="Arial"/>
                <a:cs typeface="Arial"/>
              </a:rPr>
              <a:t> </a:t>
            </a:r>
            <a:r>
              <a:rPr sz="1200" b="1" spc="-75" dirty="0">
                <a:solidFill>
                  <a:srgbClr val="FFFFFF"/>
                </a:solidFill>
                <a:latin typeface="Arial"/>
                <a:cs typeface="Arial"/>
              </a:rPr>
              <a:t>I</a:t>
            </a:r>
            <a:r>
              <a:rPr sz="1200" b="1" spc="-145" dirty="0">
                <a:solidFill>
                  <a:srgbClr val="FFFFFF"/>
                </a:solidFill>
                <a:latin typeface="Arial"/>
                <a:cs typeface="Arial"/>
              </a:rPr>
              <a:t> </a:t>
            </a:r>
            <a:r>
              <a:rPr sz="1200" b="1" spc="-150" dirty="0">
                <a:solidFill>
                  <a:srgbClr val="FFFFFF"/>
                </a:solidFill>
                <a:latin typeface="Arial"/>
                <a:cs typeface="Arial"/>
              </a:rPr>
              <a:t>O</a:t>
            </a:r>
            <a:r>
              <a:rPr sz="1200" b="1" spc="-140" dirty="0">
                <a:solidFill>
                  <a:srgbClr val="FFFFFF"/>
                </a:solidFill>
                <a:latin typeface="Arial"/>
                <a:cs typeface="Arial"/>
              </a:rPr>
              <a:t> </a:t>
            </a:r>
            <a:r>
              <a:rPr sz="1200" b="1" spc="-105" dirty="0">
                <a:solidFill>
                  <a:srgbClr val="FFFFFF"/>
                </a:solidFill>
                <a:latin typeface="Arial"/>
                <a:cs typeface="Arial"/>
              </a:rPr>
              <a:t>N</a:t>
            </a:r>
            <a:r>
              <a:rPr sz="1200" b="1" dirty="0">
                <a:solidFill>
                  <a:srgbClr val="FFFFFF"/>
                </a:solidFill>
                <a:latin typeface="Arial"/>
                <a:cs typeface="Arial"/>
              </a:rPr>
              <a:t> </a:t>
            </a:r>
            <a:r>
              <a:rPr sz="1200" b="1" spc="5" dirty="0">
                <a:solidFill>
                  <a:srgbClr val="FFFFFF"/>
                </a:solidFill>
                <a:latin typeface="Arial"/>
                <a:cs typeface="Arial"/>
              </a:rPr>
              <a:t> </a:t>
            </a:r>
            <a:r>
              <a:rPr sz="1200" b="1" spc="-165" dirty="0">
                <a:solidFill>
                  <a:srgbClr val="FFFFFF"/>
                </a:solidFill>
                <a:latin typeface="Arial"/>
                <a:cs typeface="Arial"/>
              </a:rPr>
              <a:t>S</a:t>
            </a:r>
            <a:r>
              <a:rPr sz="1200" b="1" spc="-135" dirty="0">
                <a:solidFill>
                  <a:srgbClr val="FFFFFF"/>
                </a:solidFill>
                <a:latin typeface="Arial"/>
                <a:cs typeface="Arial"/>
              </a:rPr>
              <a:t> </a:t>
            </a:r>
            <a:r>
              <a:rPr sz="1200" b="1" spc="-165" dirty="0">
                <a:solidFill>
                  <a:srgbClr val="FFFFFF"/>
                </a:solidFill>
                <a:latin typeface="Arial"/>
                <a:cs typeface="Arial"/>
              </a:rPr>
              <a:t>E</a:t>
            </a:r>
            <a:r>
              <a:rPr sz="1200" b="1" spc="-135" dirty="0">
                <a:solidFill>
                  <a:srgbClr val="FFFFFF"/>
                </a:solidFill>
                <a:latin typeface="Arial"/>
                <a:cs typeface="Arial"/>
              </a:rPr>
              <a:t> </a:t>
            </a:r>
            <a:r>
              <a:rPr sz="1200" b="1" spc="-204" dirty="0">
                <a:solidFill>
                  <a:srgbClr val="FFFFFF"/>
                </a:solidFill>
                <a:latin typeface="Arial"/>
                <a:cs typeface="Arial"/>
              </a:rPr>
              <a:t>C</a:t>
            </a:r>
            <a:r>
              <a:rPr sz="1200" b="1" spc="-145" dirty="0">
                <a:solidFill>
                  <a:srgbClr val="FFFFFF"/>
                </a:solidFill>
                <a:latin typeface="Arial"/>
                <a:cs typeface="Arial"/>
              </a:rPr>
              <a:t> </a:t>
            </a:r>
            <a:r>
              <a:rPr sz="1200" b="1" spc="-204" dirty="0">
                <a:solidFill>
                  <a:srgbClr val="FFFFFF"/>
                </a:solidFill>
                <a:latin typeface="Arial"/>
                <a:cs typeface="Arial"/>
              </a:rPr>
              <a:t>R</a:t>
            </a:r>
            <a:r>
              <a:rPr sz="1200" b="1" spc="-145" dirty="0">
                <a:solidFill>
                  <a:srgbClr val="FFFFFF"/>
                </a:solidFill>
                <a:latin typeface="Arial"/>
                <a:cs typeface="Arial"/>
              </a:rPr>
              <a:t> </a:t>
            </a:r>
            <a:r>
              <a:rPr sz="1200" b="1" spc="-165" dirty="0">
                <a:solidFill>
                  <a:srgbClr val="FFFFFF"/>
                </a:solidFill>
                <a:latin typeface="Arial"/>
                <a:cs typeface="Arial"/>
              </a:rPr>
              <a:t>E</a:t>
            </a:r>
            <a:r>
              <a:rPr sz="1200" b="1" spc="-160" dirty="0">
                <a:solidFill>
                  <a:srgbClr val="FFFFFF"/>
                </a:solidFill>
                <a:latin typeface="Arial"/>
                <a:cs typeface="Arial"/>
              </a:rPr>
              <a:t> </a:t>
            </a:r>
            <a:r>
              <a:rPr sz="1200" b="1" spc="-145" dirty="0">
                <a:solidFill>
                  <a:srgbClr val="FFFFFF"/>
                </a:solidFill>
                <a:latin typeface="Arial"/>
                <a:cs typeface="Arial"/>
              </a:rPr>
              <a:t>T</a:t>
            </a:r>
            <a:r>
              <a:rPr sz="1200" b="1" spc="-170" dirty="0">
                <a:solidFill>
                  <a:srgbClr val="FFFFFF"/>
                </a:solidFill>
                <a:latin typeface="Arial"/>
                <a:cs typeface="Arial"/>
              </a:rPr>
              <a:t> </a:t>
            </a:r>
            <a:r>
              <a:rPr sz="1200" b="1" spc="-229" dirty="0">
                <a:solidFill>
                  <a:srgbClr val="FFFFFF"/>
                </a:solidFill>
                <a:latin typeface="Arial"/>
                <a:cs typeface="Arial"/>
              </a:rPr>
              <a:t>A</a:t>
            </a:r>
            <a:r>
              <a:rPr sz="1200" b="1" spc="-160" dirty="0">
                <a:solidFill>
                  <a:srgbClr val="FFFFFF"/>
                </a:solidFill>
                <a:latin typeface="Arial"/>
                <a:cs typeface="Arial"/>
              </a:rPr>
              <a:t> </a:t>
            </a:r>
            <a:r>
              <a:rPr sz="1200" b="1" spc="-204" dirty="0">
                <a:solidFill>
                  <a:srgbClr val="FFFFFF"/>
                </a:solidFill>
                <a:latin typeface="Arial"/>
                <a:cs typeface="Arial"/>
              </a:rPr>
              <a:t>R</a:t>
            </a:r>
            <a:r>
              <a:rPr sz="1200" b="1" spc="-145" dirty="0">
                <a:solidFill>
                  <a:srgbClr val="FFFFFF"/>
                </a:solidFill>
                <a:latin typeface="Arial"/>
                <a:cs typeface="Arial"/>
              </a:rPr>
              <a:t> </a:t>
            </a:r>
            <a:r>
              <a:rPr sz="1200" b="1" spc="-75" dirty="0">
                <a:solidFill>
                  <a:srgbClr val="FFFFFF"/>
                </a:solidFill>
                <a:latin typeface="Arial"/>
                <a:cs typeface="Arial"/>
              </a:rPr>
              <a:t>I</a:t>
            </a:r>
            <a:r>
              <a:rPr sz="1200" b="1" spc="-145" dirty="0">
                <a:solidFill>
                  <a:srgbClr val="FFFFFF"/>
                </a:solidFill>
                <a:latin typeface="Arial"/>
                <a:cs typeface="Arial"/>
              </a:rPr>
              <a:t> </a:t>
            </a:r>
            <a:r>
              <a:rPr sz="1200" b="1" spc="-229" dirty="0">
                <a:solidFill>
                  <a:srgbClr val="FFFFFF"/>
                </a:solidFill>
                <a:latin typeface="Arial"/>
                <a:cs typeface="Arial"/>
              </a:rPr>
              <a:t>A</a:t>
            </a:r>
            <a:r>
              <a:rPr sz="1200" b="1" spc="-170" dirty="0">
                <a:solidFill>
                  <a:srgbClr val="FFFFFF"/>
                </a:solidFill>
                <a:latin typeface="Arial"/>
                <a:cs typeface="Arial"/>
              </a:rPr>
              <a:t> </a:t>
            </a:r>
            <a:r>
              <a:rPr sz="1200" b="1" spc="-145" dirty="0">
                <a:solidFill>
                  <a:srgbClr val="FFFFFF"/>
                </a:solidFill>
                <a:latin typeface="Arial"/>
                <a:cs typeface="Arial"/>
              </a:rPr>
              <a:t>T</a:t>
            </a:r>
            <a:r>
              <a:rPr sz="1200" b="1" dirty="0">
                <a:solidFill>
                  <a:srgbClr val="FFFFFF"/>
                </a:solidFill>
                <a:latin typeface="Arial"/>
                <a:cs typeface="Arial"/>
              </a:rPr>
              <a:t>	</a:t>
            </a:r>
            <a:r>
              <a:rPr sz="1200" b="1" spc="100" dirty="0">
                <a:solidFill>
                  <a:srgbClr val="FFFFFF"/>
                </a:solidFill>
                <a:latin typeface="Arial"/>
                <a:cs typeface="Arial"/>
              </a:rPr>
              <a:t>(</a:t>
            </a:r>
            <a:r>
              <a:rPr sz="1200" b="1" spc="-140" dirty="0">
                <a:solidFill>
                  <a:srgbClr val="FFFFFF"/>
                </a:solidFill>
                <a:latin typeface="Arial"/>
                <a:cs typeface="Arial"/>
              </a:rPr>
              <a:t> </a:t>
            </a:r>
            <a:r>
              <a:rPr sz="1200" b="1" spc="-125" dirty="0">
                <a:solidFill>
                  <a:srgbClr val="FFFFFF"/>
                </a:solidFill>
                <a:latin typeface="Arial"/>
                <a:cs typeface="Arial"/>
              </a:rPr>
              <a:t>F</a:t>
            </a:r>
            <a:r>
              <a:rPr sz="1200" b="1" spc="-145" dirty="0">
                <a:solidFill>
                  <a:srgbClr val="FFFFFF"/>
                </a:solidFill>
                <a:latin typeface="Arial"/>
                <a:cs typeface="Arial"/>
              </a:rPr>
              <a:t> </a:t>
            </a:r>
            <a:r>
              <a:rPr sz="1200" b="1" spc="-75" dirty="0">
                <a:solidFill>
                  <a:srgbClr val="FFFFFF"/>
                </a:solidFill>
                <a:latin typeface="Arial"/>
                <a:cs typeface="Arial"/>
              </a:rPr>
              <a:t>I</a:t>
            </a:r>
            <a:r>
              <a:rPr sz="1200" b="1" spc="-145" dirty="0">
                <a:solidFill>
                  <a:srgbClr val="FFFFFF"/>
                </a:solidFill>
                <a:latin typeface="Arial"/>
                <a:cs typeface="Arial"/>
              </a:rPr>
              <a:t> </a:t>
            </a:r>
            <a:r>
              <a:rPr sz="1200" b="1" spc="-165" dirty="0">
                <a:solidFill>
                  <a:srgbClr val="FFFFFF"/>
                </a:solidFill>
                <a:latin typeface="Arial"/>
                <a:cs typeface="Arial"/>
              </a:rPr>
              <a:t>S</a:t>
            </a:r>
            <a:r>
              <a:rPr sz="1200" b="1" spc="-145" dirty="0">
                <a:solidFill>
                  <a:srgbClr val="FFFFFF"/>
                </a:solidFill>
                <a:latin typeface="Arial"/>
                <a:cs typeface="Arial"/>
              </a:rPr>
              <a:t> </a:t>
            </a:r>
            <a:r>
              <a:rPr sz="1200" b="1" spc="100" dirty="0">
                <a:solidFill>
                  <a:srgbClr val="FFFFFF"/>
                </a:solidFill>
                <a:latin typeface="Arial"/>
                <a:cs typeface="Arial"/>
              </a:rPr>
              <a:t>)</a:t>
            </a:r>
            <a:endParaRPr sz="1200">
              <a:latin typeface="Arial"/>
              <a:cs typeface="Arial"/>
            </a:endParaRPr>
          </a:p>
          <a:p>
            <a:pPr marL="3810" algn="ctr">
              <a:lnSpc>
                <a:spcPct val="100000"/>
              </a:lnSpc>
            </a:pPr>
            <a:r>
              <a:rPr sz="1200" spc="-125" dirty="0">
                <a:solidFill>
                  <a:srgbClr val="FFFFFF"/>
                </a:solidFill>
                <a:latin typeface="Arial MT"/>
                <a:cs typeface="Arial MT"/>
              </a:rPr>
              <a:t>B</a:t>
            </a:r>
            <a:r>
              <a:rPr sz="1200" spc="-135" dirty="0">
                <a:solidFill>
                  <a:srgbClr val="FFFFFF"/>
                </a:solidFill>
                <a:latin typeface="Arial MT"/>
                <a:cs typeface="Arial MT"/>
              </a:rPr>
              <a:t> </a:t>
            </a:r>
            <a:r>
              <a:rPr sz="1200" spc="-120" dirty="0">
                <a:solidFill>
                  <a:srgbClr val="FFFFFF"/>
                </a:solidFill>
                <a:latin typeface="Arial MT"/>
                <a:cs typeface="Arial MT"/>
              </a:rPr>
              <a:t>a</a:t>
            </a:r>
            <a:r>
              <a:rPr sz="1200" spc="-130" dirty="0">
                <a:solidFill>
                  <a:srgbClr val="FFFFFF"/>
                </a:solidFill>
                <a:latin typeface="Arial MT"/>
                <a:cs typeface="Arial MT"/>
              </a:rPr>
              <a:t> </a:t>
            </a:r>
            <a:r>
              <a:rPr sz="1200" spc="-80" dirty="0">
                <a:solidFill>
                  <a:srgbClr val="FFFFFF"/>
                </a:solidFill>
                <a:latin typeface="Arial MT"/>
                <a:cs typeface="Arial MT"/>
              </a:rPr>
              <a:t>n</a:t>
            </a:r>
            <a:r>
              <a:rPr sz="1200" spc="-135" dirty="0">
                <a:solidFill>
                  <a:srgbClr val="FFFFFF"/>
                </a:solidFill>
                <a:latin typeface="Arial MT"/>
                <a:cs typeface="Arial MT"/>
              </a:rPr>
              <a:t> </a:t>
            </a:r>
            <a:r>
              <a:rPr sz="1200" spc="-75" dirty="0">
                <a:solidFill>
                  <a:srgbClr val="FFFFFF"/>
                </a:solidFill>
                <a:latin typeface="Arial MT"/>
                <a:cs typeface="Arial MT"/>
              </a:rPr>
              <a:t>k</a:t>
            </a:r>
            <a:r>
              <a:rPr sz="1200" dirty="0">
                <a:solidFill>
                  <a:srgbClr val="FFFFFF"/>
                </a:solidFill>
                <a:latin typeface="Arial MT"/>
                <a:cs typeface="Arial MT"/>
              </a:rPr>
              <a:t> </a:t>
            </a:r>
            <a:r>
              <a:rPr sz="1200" spc="50" dirty="0">
                <a:solidFill>
                  <a:srgbClr val="FFFFFF"/>
                </a:solidFill>
                <a:latin typeface="Arial MT"/>
                <a:cs typeface="Arial MT"/>
              </a:rPr>
              <a:t> </a:t>
            </a:r>
            <a:r>
              <a:rPr sz="1200" spc="-70" dirty="0">
                <a:solidFill>
                  <a:srgbClr val="FFFFFF"/>
                </a:solidFill>
                <a:latin typeface="Arial MT"/>
                <a:cs typeface="Arial MT"/>
              </a:rPr>
              <a:t>o</a:t>
            </a:r>
            <a:r>
              <a:rPr sz="1200" spc="-135" dirty="0">
                <a:solidFill>
                  <a:srgbClr val="FFFFFF"/>
                </a:solidFill>
                <a:latin typeface="Arial MT"/>
                <a:cs typeface="Arial MT"/>
              </a:rPr>
              <a:t> </a:t>
            </a:r>
            <a:r>
              <a:rPr sz="1200" spc="-35" dirty="0">
                <a:solidFill>
                  <a:srgbClr val="FFFFFF"/>
                </a:solidFill>
                <a:latin typeface="Arial MT"/>
                <a:cs typeface="Arial MT"/>
              </a:rPr>
              <a:t>f</a:t>
            </a:r>
            <a:r>
              <a:rPr sz="1200" dirty="0">
                <a:solidFill>
                  <a:srgbClr val="FFFFFF"/>
                </a:solidFill>
                <a:latin typeface="Arial MT"/>
                <a:cs typeface="Arial MT"/>
              </a:rPr>
              <a:t>  </a:t>
            </a:r>
            <a:r>
              <a:rPr sz="1200" spc="-165" dirty="0">
                <a:solidFill>
                  <a:srgbClr val="FFFFFF"/>
                </a:solidFill>
                <a:latin typeface="Arial MT"/>
                <a:cs typeface="Arial MT"/>
              </a:rPr>
              <a:t> S</a:t>
            </a:r>
            <a:r>
              <a:rPr sz="1200" spc="-135" dirty="0">
                <a:solidFill>
                  <a:srgbClr val="FFFFFF"/>
                </a:solidFill>
                <a:latin typeface="Arial MT"/>
                <a:cs typeface="Arial MT"/>
              </a:rPr>
              <a:t> </a:t>
            </a:r>
            <a:r>
              <a:rPr sz="1200" spc="-45" dirty="0">
                <a:solidFill>
                  <a:srgbClr val="FFFFFF"/>
                </a:solidFill>
                <a:latin typeface="Arial MT"/>
                <a:cs typeface="Arial MT"/>
              </a:rPr>
              <a:t>i</a:t>
            </a:r>
            <a:r>
              <a:rPr sz="1200" spc="-130" dirty="0">
                <a:solidFill>
                  <a:srgbClr val="FFFFFF"/>
                </a:solidFill>
                <a:latin typeface="Arial MT"/>
                <a:cs typeface="Arial MT"/>
              </a:rPr>
              <a:t> </a:t>
            </a:r>
            <a:r>
              <a:rPr sz="1200" spc="-105" dirty="0">
                <a:solidFill>
                  <a:srgbClr val="FFFFFF"/>
                </a:solidFill>
                <a:latin typeface="Arial MT"/>
                <a:cs typeface="Arial MT"/>
              </a:rPr>
              <a:t>e</a:t>
            </a:r>
            <a:r>
              <a:rPr sz="1200" spc="-135" dirty="0">
                <a:solidFill>
                  <a:srgbClr val="FFFFFF"/>
                </a:solidFill>
                <a:latin typeface="Arial MT"/>
                <a:cs typeface="Arial MT"/>
              </a:rPr>
              <a:t> </a:t>
            </a:r>
            <a:r>
              <a:rPr sz="1200" spc="-50" dirty="0">
                <a:solidFill>
                  <a:srgbClr val="FFFFFF"/>
                </a:solidFill>
                <a:latin typeface="Arial MT"/>
                <a:cs typeface="Arial MT"/>
              </a:rPr>
              <a:t>r</a:t>
            </a:r>
            <a:r>
              <a:rPr sz="1200" spc="-125" dirty="0">
                <a:solidFill>
                  <a:srgbClr val="FFFFFF"/>
                </a:solidFill>
                <a:latin typeface="Arial MT"/>
                <a:cs typeface="Arial MT"/>
              </a:rPr>
              <a:t> </a:t>
            </a:r>
            <a:r>
              <a:rPr sz="1200" spc="-50" dirty="0">
                <a:solidFill>
                  <a:srgbClr val="FFFFFF"/>
                </a:solidFill>
                <a:latin typeface="Arial MT"/>
                <a:cs typeface="Arial MT"/>
              </a:rPr>
              <a:t>r</a:t>
            </a:r>
            <a:r>
              <a:rPr sz="1200" spc="-135" dirty="0">
                <a:solidFill>
                  <a:srgbClr val="FFFFFF"/>
                </a:solidFill>
                <a:latin typeface="Arial MT"/>
                <a:cs typeface="Arial MT"/>
              </a:rPr>
              <a:t> </a:t>
            </a:r>
            <a:r>
              <a:rPr sz="1200" spc="-120" dirty="0">
                <a:solidFill>
                  <a:srgbClr val="FFFFFF"/>
                </a:solidFill>
                <a:latin typeface="Arial MT"/>
                <a:cs typeface="Arial MT"/>
              </a:rPr>
              <a:t>a</a:t>
            </a:r>
            <a:r>
              <a:rPr sz="1200" dirty="0">
                <a:solidFill>
                  <a:srgbClr val="FFFFFF"/>
                </a:solidFill>
                <a:latin typeface="Arial MT"/>
                <a:cs typeface="Arial MT"/>
              </a:rPr>
              <a:t> </a:t>
            </a:r>
            <a:r>
              <a:rPr sz="1200" spc="50" dirty="0">
                <a:solidFill>
                  <a:srgbClr val="FFFFFF"/>
                </a:solidFill>
                <a:latin typeface="Arial MT"/>
                <a:cs typeface="Arial MT"/>
              </a:rPr>
              <a:t> </a:t>
            </a:r>
            <a:r>
              <a:rPr sz="1200" spc="-80" dirty="0">
                <a:solidFill>
                  <a:srgbClr val="FFFFFF"/>
                </a:solidFill>
                <a:latin typeface="Arial MT"/>
                <a:cs typeface="Arial MT"/>
              </a:rPr>
              <a:t>L</a:t>
            </a:r>
            <a:r>
              <a:rPr sz="1200" spc="-135" dirty="0">
                <a:solidFill>
                  <a:srgbClr val="FFFFFF"/>
                </a:solidFill>
                <a:latin typeface="Arial MT"/>
                <a:cs typeface="Arial MT"/>
              </a:rPr>
              <a:t> </a:t>
            </a:r>
            <a:r>
              <a:rPr sz="1200" spc="-105" dirty="0">
                <a:solidFill>
                  <a:srgbClr val="FFFFFF"/>
                </a:solidFill>
                <a:latin typeface="Arial MT"/>
                <a:cs typeface="Arial MT"/>
              </a:rPr>
              <a:t>e</a:t>
            </a:r>
            <a:r>
              <a:rPr sz="1200" spc="-135" dirty="0">
                <a:solidFill>
                  <a:srgbClr val="FFFFFF"/>
                </a:solidFill>
                <a:latin typeface="Arial MT"/>
                <a:cs typeface="Arial MT"/>
              </a:rPr>
              <a:t> </a:t>
            </a:r>
            <a:r>
              <a:rPr sz="1200" spc="-70" dirty="0">
                <a:solidFill>
                  <a:srgbClr val="FFFFFF"/>
                </a:solidFill>
                <a:latin typeface="Arial MT"/>
                <a:cs typeface="Arial MT"/>
              </a:rPr>
              <a:t>o</a:t>
            </a:r>
            <a:r>
              <a:rPr sz="1200" spc="-135" dirty="0">
                <a:solidFill>
                  <a:srgbClr val="FFFFFF"/>
                </a:solidFill>
                <a:latin typeface="Arial MT"/>
                <a:cs typeface="Arial MT"/>
              </a:rPr>
              <a:t> </a:t>
            </a:r>
            <a:r>
              <a:rPr sz="1200" spc="-80" dirty="0">
                <a:solidFill>
                  <a:srgbClr val="FFFFFF"/>
                </a:solidFill>
                <a:latin typeface="Arial MT"/>
                <a:cs typeface="Arial MT"/>
              </a:rPr>
              <a:t>n</a:t>
            </a:r>
            <a:r>
              <a:rPr sz="1200" spc="-135" dirty="0">
                <a:solidFill>
                  <a:srgbClr val="FFFFFF"/>
                </a:solidFill>
                <a:latin typeface="Arial MT"/>
                <a:cs typeface="Arial MT"/>
              </a:rPr>
              <a:t> </a:t>
            </a:r>
            <a:r>
              <a:rPr sz="1200" spc="-105" dirty="0">
                <a:solidFill>
                  <a:srgbClr val="FFFFFF"/>
                </a:solidFill>
                <a:latin typeface="Arial MT"/>
                <a:cs typeface="Arial MT"/>
              </a:rPr>
              <a:t>e</a:t>
            </a:r>
            <a:endParaRPr sz="1200">
              <a:latin typeface="Arial MT"/>
              <a:cs typeface="Arial MT"/>
            </a:endParaRPr>
          </a:p>
          <a:p>
            <a:pPr marL="495934" marR="486409" algn="ctr">
              <a:lnSpc>
                <a:spcPct val="100000"/>
              </a:lnSpc>
            </a:pPr>
            <a:r>
              <a:rPr sz="1200" spc="-165" dirty="0">
                <a:solidFill>
                  <a:srgbClr val="FFFFFF"/>
                </a:solidFill>
                <a:latin typeface="Arial MT"/>
                <a:cs typeface="Arial MT"/>
              </a:rPr>
              <a:t>S</a:t>
            </a:r>
            <a:r>
              <a:rPr sz="1200" spc="-135" dirty="0">
                <a:solidFill>
                  <a:srgbClr val="FFFFFF"/>
                </a:solidFill>
                <a:latin typeface="Arial MT"/>
                <a:cs typeface="Arial MT"/>
              </a:rPr>
              <a:t> </a:t>
            </a:r>
            <a:r>
              <a:rPr sz="1200" spc="-45" dirty="0">
                <a:solidFill>
                  <a:srgbClr val="FFFFFF"/>
                </a:solidFill>
                <a:latin typeface="Arial MT"/>
                <a:cs typeface="Arial MT"/>
              </a:rPr>
              <a:t>i</a:t>
            </a:r>
            <a:r>
              <a:rPr sz="1200" spc="-130" dirty="0">
                <a:solidFill>
                  <a:srgbClr val="FFFFFF"/>
                </a:solidFill>
                <a:latin typeface="Arial MT"/>
                <a:cs typeface="Arial MT"/>
              </a:rPr>
              <a:t> </a:t>
            </a:r>
            <a:r>
              <a:rPr sz="1200" spc="-120" dirty="0">
                <a:solidFill>
                  <a:srgbClr val="FFFFFF"/>
                </a:solidFill>
                <a:latin typeface="Arial MT"/>
                <a:cs typeface="Arial MT"/>
              </a:rPr>
              <a:t>a</a:t>
            </a:r>
            <a:r>
              <a:rPr sz="1200" spc="-130" dirty="0">
                <a:solidFill>
                  <a:srgbClr val="FFFFFF"/>
                </a:solidFill>
                <a:latin typeface="Arial MT"/>
                <a:cs typeface="Arial MT"/>
              </a:rPr>
              <a:t> </a:t>
            </a:r>
            <a:r>
              <a:rPr sz="1200" spc="-75" dirty="0">
                <a:solidFill>
                  <a:srgbClr val="FFFFFF"/>
                </a:solidFill>
                <a:latin typeface="Arial MT"/>
                <a:cs typeface="Arial MT"/>
              </a:rPr>
              <a:t>k</a:t>
            </a:r>
            <a:r>
              <a:rPr sz="1200" spc="-130" dirty="0">
                <a:solidFill>
                  <a:srgbClr val="FFFFFF"/>
                </a:solidFill>
                <a:latin typeface="Arial MT"/>
                <a:cs typeface="Arial MT"/>
              </a:rPr>
              <a:t> </a:t>
            </a:r>
            <a:r>
              <a:rPr sz="1200" spc="-120" dirty="0">
                <a:solidFill>
                  <a:srgbClr val="FFFFFF"/>
                </a:solidFill>
                <a:latin typeface="Arial MT"/>
                <a:cs typeface="Arial MT"/>
              </a:rPr>
              <a:t>a</a:t>
            </a:r>
            <a:r>
              <a:rPr sz="1200" dirty="0">
                <a:solidFill>
                  <a:srgbClr val="FFFFFF"/>
                </a:solidFill>
                <a:latin typeface="Arial MT"/>
                <a:cs typeface="Arial MT"/>
              </a:rPr>
              <a:t> </a:t>
            </a:r>
            <a:r>
              <a:rPr sz="1200" spc="45" dirty="0">
                <a:solidFill>
                  <a:srgbClr val="FFFFFF"/>
                </a:solidFill>
                <a:latin typeface="Arial MT"/>
                <a:cs typeface="Arial MT"/>
              </a:rPr>
              <a:t> </a:t>
            </a:r>
            <a:r>
              <a:rPr sz="1200" spc="-165" dirty="0">
                <a:solidFill>
                  <a:srgbClr val="FFFFFF"/>
                </a:solidFill>
                <a:latin typeface="Arial MT"/>
                <a:cs typeface="Arial MT"/>
              </a:rPr>
              <a:t>S</a:t>
            </a:r>
            <a:r>
              <a:rPr sz="1200" spc="-135" dirty="0">
                <a:solidFill>
                  <a:srgbClr val="FFFFFF"/>
                </a:solidFill>
                <a:latin typeface="Arial MT"/>
                <a:cs typeface="Arial MT"/>
              </a:rPr>
              <a:t> </a:t>
            </a:r>
            <a:r>
              <a:rPr sz="1200" dirty="0">
                <a:solidFill>
                  <a:srgbClr val="FFFFFF"/>
                </a:solidFill>
                <a:latin typeface="Arial MT"/>
                <a:cs typeface="Arial MT"/>
              </a:rPr>
              <a:t>t</a:t>
            </a:r>
            <a:r>
              <a:rPr sz="1200" spc="-135" dirty="0">
                <a:solidFill>
                  <a:srgbClr val="FFFFFF"/>
                </a:solidFill>
                <a:latin typeface="Arial MT"/>
                <a:cs typeface="Arial MT"/>
              </a:rPr>
              <a:t> </a:t>
            </a:r>
            <a:r>
              <a:rPr sz="1200" spc="-105" dirty="0">
                <a:solidFill>
                  <a:srgbClr val="FFFFFF"/>
                </a:solidFill>
                <a:latin typeface="Arial MT"/>
                <a:cs typeface="Arial MT"/>
              </a:rPr>
              <a:t>e</a:t>
            </a:r>
            <a:r>
              <a:rPr sz="1200" spc="-120" dirty="0">
                <a:solidFill>
                  <a:srgbClr val="FFFFFF"/>
                </a:solidFill>
                <a:latin typeface="Arial MT"/>
                <a:cs typeface="Arial MT"/>
              </a:rPr>
              <a:t> </a:t>
            </a:r>
            <a:r>
              <a:rPr sz="1200" spc="-114" dirty="0">
                <a:solidFill>
                  <a:srgbClr val="FFFFFF"/>
                </a:solidFill>
                <a:latin typeface="Arial MT"/>
                <a:cs typeface="Arial MT"/>
              </a:rPr>
              <a:t>v</a:t>
            </a:r>
            <a:r>
              <a:rPr sz="1200" spc="-130" dirty="0">
                <a:solidFill>
                  <a:srgbClr val="FFFFFF"/>
                </a:solidFill>
                <a:latin typeface="Arial MT"/>
                <a:cs typeface="Arial MT"/>
              </a:rPr>
              <a:t> </a:t>
            </a:r>
            <a:r>
              <a:rPr sz="1200" spc="-105" dirty="0">
                <a:solidFill>
                  <a:srgbClr val="FFFFFF"/>
                </a:solidFill>
                <a:latin typeface="Arial MT"/>
                <a:cs typeface="Arial MT"/>
              </a:rPr>
              <a:t>e</a:t>
            </a:r>
            <a:r>
              <a:rPr sz="1200" spc="-130" dirty="0">
                <a:solidFill>
                  <a:srgbClr val="FFFFFF"/>
                </a:solidFill>
                <a:latin typeface="Arial MT"/>
                <a:cs typeface="Arial MT"/>
              </a:rPr>
              <a:t> </a:t>
            </a:r>
            <a:r>
              <a:rPr sz="1200" spc="-80" dirty="0">
                <a:solidFill>
                  <a:srgbClr val="FFFFFF"/>
                </a:solidFill>
                <a:latin typeface="Arial MT"/>
                <a:cs typeface="Arial MT"/>
              </a:rPr>
              <a:t>n</a:t>
            </a:r>
            <a:r>
              <a:rPr sz="1200" spc="-135" dirty="0">
                <a:solidFill>
                  <a:srgbClr val="FFFFFF"/>
                </a:solidFill>
                <a:latin typeface="Arial MT"/>
                <a:cs typeface="Arial MT"/>
              </a:rPr>
              <a:t> </a:t>
            </a:r>
            <a:r>
              <a:rPr sz="1200" spc="-100" dirty="0">
                <a:solidFill>
                  <a:srgbClr val="FFFFFF"/>
                </a:solidFill>
                <a:latin typeface="Arial MT"/>
                <a:cs typeface="Arial MT"/>
              </a:rPr>
              <a:t>s</a:t>
            </a:r>
            <a:r>
              <a:rPr sz="1200" dirty="0">
                <a:solidFill>
                  <a:srgbClr val="FFFFFF"/>
                </a:solidFill>
                <a:latin typeface="Arial MT"/>
                <a:cs typeface="Arial MT"/>
              </a:rPr>
              <a:t> </a:t>
            </a:r>
            <a:r>
              <a:rPr sz="1200" spc="40" dirty="0">
                <a:solidFill>
                  <a:srgbClr val="FFFFFF"/>
                </a:solidFill>
                <a:latin typeface="Arial MT"/>
                <a:cs typeface="Arial MT"/>
              </a:rPr>
              <a:t> </a:t>
            </a:r>
            <a:r>
              <a:rPr sz="1200" spc="-165" dirty="0">
                <a:solidFill>
                  <a:srgbClr val="FFFFFF"/>
                </a:solidFill>
                <a:latin typeface="Arial MT"/>
                <a:cs typeface="Arial MT"/>
              </a:rPr>
              <a:t>S</a:t>
            </a:r>
            <a:r>
              <a:rPr sz="1200" spc="-135" dirty="0">
                <a:solidFill>
                  <a:srgbClr val="FFFFFF"/>
                </a:solidFill>
                <a:latin typeface="Arial MT"/>
                <a:cs typeface="Arial MT"/>
              </a:rPr>
              <a:t> </a:t>
            </a:r>
            <a:r>
              <a:rPr sz="1200" dirty="0">
                <a:solidFill>
                  <a:srgbClr val="FFFFFF"/>
                </a:solidFill>
                <a:latin typeface="Arial MT"/>
                <a:cs typeface="Arial MT"/>
              </a:rPr>
              <a:t>t</a:t>
            </a:r>
            <a:r>
              <a:rPr sz="1200" spc="-135" dirty="0">
                <a:solidFill>
                  <a:srgbClr val="FFFFFF"/>
                </a:solidFill>
                <a:latin typeface="Arial MT"/>
                <a:cs typeface="Arial MT"/>
              </a:rPr>
              <a:t> </a:t>
            </a:r>
            <a:r>
              <a:rPr sz="1200" spc="-50" dirty="0">
                <a:solidFill>
                  <a:srgbClr val="FFFFFF"/>
                </a:solidFill>
                <a:latin typeface="Arial MT"/>
                <a:cs typeface="Arial MT"/>
              </a:rPr>
              <a:t>r</a:t>
            </a:r>
            <a:r>
              <a:rPr sz="1200" spc="-145" dirty="0">
                <a:solidFill>
                  <a:srgbClr val="FFFFFF"/>
                </a:solidFill>
                <a:latin typeface="Arial MT"/>
                <a:cs typeface="Arial MT"/>
              </a:rPr>
              <a:t> </a:t>
            </a:r>
            <a:r>
              <a:rPr sz="1200" spc="-105" dirty="0">
                <a:solidFill>
                  <a:srgbClr val="FFFFFF"/>
                </a:solidFill>
                <a:latin typeface="Arial MT"/>
                <a:cs typeface="Arial MT"/>
              </a:rPr>
              <a:t>e</a:t>
            </a:r>
            <a:r>
              <a:rPr sz="1200" spc="-130" dirty="0">
                <a:solidFill>
                  <a:srgbClr val="FFFFFF"/>
                </a:solidFill>
                <a:latin typeface="Arial MT"/>
                <a:cs typeface="Arial MT"/>
              </a:rPr>
              <a:t> </a:t>
            </a:r>
            <a:r>
              <a:rPr sz="1200" spc="-105" dirty="0">
                <a:solidFill>
                  <a:srgbClr val="FFFFFF"/>
                </a:solidFill>
                <a:latin typeface="Arial MT"/>
                <a:cs typeface="Arial MT"/>
              </a:rPr>
              <a:t>e</a:t>
            </a:r>
            <a:r>
              <a:rPr sz="1200" spc="-130" dirty="0">
                <a:solidFill>
                  <a:srgbClr val="FFFFFF"/>
                </a:solidFill>
                <a:latin typeface="Arial MT"/>
                <a:cs typeface="Arial MT"/>
              </a:rPr>
              <a:t> </a:t>
            </a:r>
            <a:r>
              <a:rPr sz="1200" dirty="0">
                <a:solidFill>
                  <a:srgbClr val="FFFFFF"/>
                </a:solidFill>
                <a:latin typeface="Arial MT"/>
                <a:cs typeface="Arial MT"/>
              </a:rPr>
              <a:t>t</a:t>
            </a:r>
            <a:r>
              <a:rPr sz="1200" spc="-135" dirty="0">
                <a:solidFill>
                  <a:srgbClr val="FFFFFF"/>
                </a:solidFill>
                <a:latin typeface="Arial MT"/>
                <a:cs typeface="Arial MT"/>
              </a:rPr>
              <a:t> </a:t>
            </a:r>
            <a:r>
              <a:rPr sz="1200" spc="-75" dirty="0">
                <a:solidFill>
                  <a:srgbClr val="FFFFFF"/>
                </a:solidFill>
                <a:latin typeface="Arial MT"/>
                <a:cs typeface="Arial MT"/>
              </a:rPr>
              <a:t>,</a:t>
            </a:r>
            <a:r>
              <a:rPr sz="1200" dirty="0">
                <a:solidFill>
                  <a:srgbClr val="FFFFFF"/>
                </a:solidFill>
                <a:latin typeface="Arial MT"/>
                <a:cs typeface="Arial MT"/>
              </a:rPr>
              <a:t> </a:t>
            </a:r>
            <a:r>
              <a:rPr sz="1200" spc="50" dirty="0">
                <a:solidFill>
                  <a:srgbClr val="FFFFFF"/>
                </a:solidFill>
                <a:latin typeface="Arial MT"/>
                <a:cs typeface="Arial MT"/>
              </a:rPr>
              <a:t> </a:t>
            </a:r>
            <a:r>
              <a:rPr sz="1200" spc="-125" dirty="0">
                <a:solidFill>
                  <a:srgbClr val="FFFFFF"/>
                </a:solidFill>
                <a:latin typeface="Arial MT"/>
                <a:cs typeface="Arial MT"/>
              </a:rPr>
              <a:t>F</a:t>
            </a:r>
            <a:r>
              <a:rPr sz="1200" spc="-135" dirty="0">
                <a:solidFill>
                  <a:srgbClr val="FFFFFF"/>
                </a:solidFill>
                <a:latin typeface="Arial MT"/>
                <a:cs typeface="Arial MT"/>
              </a:rPr>
              <a:t> </a:t>
            </a:r>
            <a:r>
              <a:rPr sz="1200" spc="-50" dirty="0">
                <a:solidFill>
                  <a:srgbClr val="FFFFFF"/>
                </a:solidFill>
                <a:latin typeface="Arial MT"/>
                <a:cs typeface="Arial MT"/>
              </a:rPr>
              <a:t>r</a:t>
            </a:r>
            <a:r>
              <a:rPr sz="1200" spc="-145" dirty="0">
                <a:solidFill>
                  <a:srgbClr val="FFFFFF"/>
                </a:solidFill>
                <a:latin typeface="Arial MT"/>
                <a:cs typeface="Arial MT"/>
              </a:rPr>
              <a:t> </a:t>
            </a:r>
            <a:r>
              <a:rPr sz="1200" spc="-105" dirty="0">
                <a:solidFill>
                  <a:srgbClr val="FFFFFF"/>
                </a:solidFill>
                <a:latin typeface="Arial MT"/>
                <a:cs typeface="Arial MT"/>
              </a:rPr>
              <a:t>e</a:t>
            </a:r>
            <a:r>
              <a:rPr sz="1200" spc="-130" dirty="0">
                <a:solidFill>
                  <a:srgbClr val="FFFFFF"/>
                </a:solidFill>
                <a:latin typeface="Arial MT"/>
                <a:cs typeface="Arial MT"/>
              </a:rPr>
              <a:t> </a:t>
            </a:r>
            <a:r>
              <a:rPr sz="1200" spc="-105" dirty="0">
                <a:solidFill>
                  <a:srgbClr val="FFFFFF"/>
                </a:solidFill>
                <a:latin typeface="Arial MT"/>
                <a:cs typeface="Arial MT"/>
              </a:rPr>
              <a:t>e</a:t>
            </a:r>
            <a:r>
              <a:rPr sz="1200" spc="-130" dirty="0">
                <a:solidFill>
                  <a:srgbClr val="FFFFFF"/>
                </a:solidFill>
                <a:latin typeface="Arial MT"/>
                <a:cs typeface="Arial MT"/>
              </a:rPr>
              <a:t> </a:t>
            </a:r>
            <a:r>
              <a:rPr sz="1200" dirty="0">
                <a:solidFill>
                  <a:srgbClr val="FFFFFF"/>
                </a:solidFill>
                <a:latin typeface="Arial MT"/>
                <a:cs typeface="Arial MT"/>
              </a:rPr>
              <a:t>t</a:t>
            </a:r>
            <a:r>
              <a:rPr sz="1200" spc="-135" dirty="0">
                <a:solidFill>
                  <a:srgbClr val="FFFFFF"/>
                </a:solidFill>
                <a:latin typeface="Arial MT"/>
                <a:cs typeface="Arial MT"/>
              </a:rPr>
              <a:t> </a:t>
            </a:r>
            <a:r>
              <a:rPr sz="1200" spc="-70" dirty="0">
                <a:solidFill>
                  <a:srgbClr val="FFFFFF"/>
                </a:solidFill>
                <a:latin typeface="Arial MT"/>
                <a:cs typeface="Arial MT"/>
              </a:rPr>
              <a:t>o</a:t>
            </a:r>
            <a:r>
              <a:rPr sz="1200" spc="-145" dirty="0">
                <a:solidFill>
                  <a:srgbClr val="FFFFFF"/>
                </a:solidFill>
                <a:latin typeface="Arial MT"/>
                <a:cs typeface="Arial MT"/>
              </a:rPr>
              <a:t> </a:t>
            </a:r>
            <a:r>
              <a:rPr sz="1200" spc="-80" dirty="0">
                <a:solidFill>
                  <a:srgbClr val="FFFFFF"/>
                </a:solidFill>
                <a:latin typeface="Arial MT"/>
                <a:cs typeface="Arial MT"/>
              </a:rPr>
              <a:t>w</a:t>
            </a:r>
            <a:r>
              <a:rPr sz="1200" spc="-140" dirty="0">
                <a:solidFill>
                  <a:srgbClr val="FFFFFF"/>
                </a:solidFill>
                <a:latin typeface="Arial MT"/>
                <a:cs typeface="Arial MT"/>
              </a:rPr>
              <a:t> </a:t>
            </a:r>
            <a:r>
              <a:rPr sz="1200" spc="-55" dirty="0">
                <a:solidFill>
                  <a:srgbClr val="FFFFFF"/>
                </a:solidFill>
                <a:latin typeface="Arial MT"/>
                <a:cs typeface="Arial MT"/>
              </a:rPr>
              <a:t>n  </a:t>
            </a:r>
            <a:r>
              <a:rPr sz="1200" spc="-80" dirty="0">
                <a:solidFill>
                  <a:srgbClr val="FFFFFF"/>
                </a:solidFill>
                <a:latin typeface="Arial MT"/>
                <a:cs typeface="Arial MT"/>
              </a:rPr>
              <a:t>w</a:t>
            </a:r>
            <a:r>
              <a:rPr sz="1200" spc="-130" dirty="0">
                <a:solidFill>
                  <a:srgbClr val="FFFFFF"/>
                </a:solidFill>
                <a:latin typeface="Arial MT"/>
                <a:cs typeface="Arial MT"/>
              </a:rPr>
              <a:t> </a:t>
            </a:r>
            <a:r>
              <a:rPr sz="1200" spc="-80" dirty="0">
                <a:solidFill>
                  <a:srgbClr val="FFFFFF"/>
                </a:solidFill>
                <a:latin typeface="Arial MT"/>
                <a:cs typeface="Arial MT"/>
              </a:rPr>
              <a:t>w</a:t>
            </a:r>
            <a:r>
              <a:rPr sz="1200" spc="-130" dirty="0">
                <a:solidFill>
                  <a:srgbClr val="FFFFFF"/>
                </a:solidFill>
                <a:latin typeface="Arial MT"/>
                <a:cs typeface="Arial MT"/>
              </a:rPr>
              <a:t> </a:t>
            </a:r>
            <a:r>
              <a:rPr sz="1200" spc="5" dirty="0">
                <a:solidFill>
                  <a:srgbClr val="FFFFFF"/>
                </a:solidFill>
                <a:latin typeface="Arial MT"/>
                <a:cs typeface="Arial MT"/>
              </a:rPr>
              <a:t>w</a:t>
            </a:r>
            <a:r>
              <a:rPr sz="1200" spc="-75" dirty="0">
                <a:solidFill>
                  <a:srgbClr val="FFFFFF"/>
                </a:solidFill>
                <a:latin typeface="Arial MT"/>
                <a:cs typeface="Arial MT"/>
              </a:rPr>
              <a:t>.</a:t>
            </a:r>
            <a:r>
              <a:rPr sz="1200" spc="-130" dirty="0">
                <a:solidFill>
                  <a:srgbClr val="FFFFFF"/>
                </a:solidFill>
                <a:latin typeface="Arial MT"/>
                <a:cs typeface="Arial MT"/>
              </a:rPr>
              <a:t> </a:t>
            </a:r>
            <a:r>
              <a:rPr sz="1200" spc="-70" dirty="0">
                <a:solidFill>
                  <a:srgbClr val="FFFFFF"/>
                </a:solidFill>
                <a:latin typeface="Arial MT"/>
                <a:cs typeface="Arial MT"/>
              </a:rPr>
              <a:t>b</a:t>
            </a:r>
            <a:r>
              <a:rPr sz="1200" spc="-135" dirty="0">
                <a:solidFill>
                  <a:srgbClr val="FFFFFF"/>
                </a:solidFill>
                <a:latin typeface="Arial MT"/>
                <a:cs typeface="Arial MT"/>
              </a:rPr>
              <a:t> </a:t>
            </a:r>
            <a:r>
              <a:rPr sz="1200" spc="-100" dirty="0">
                <a:solidFill>
                  <a:srgbClr val="FFFFFF"/>
                </a:solidFill>
                <a:latin typeface="Arial MT"/>
                <a:cs typeface="Arial MT"/>
              </a:rPr>
              <a:t>s</a:t>
            </a:r>
            <a:r>
              <a:rPr sz="1200" spc="-140" dirty="0">
                <a:solidFill>
                  <a:srgbClr val="FFFFFF"/>
                </a:solidFill>
                <a:latin typeface="Arial MT"/>
                <a:cs typeface="Arial MT"/>
              </a:rPr>
              <a:t> </a:t>
            </a:r>
            <a:r>
              <a:rPr sz="1200" spc="-45" dirty="0">
                <a:solidFill>
                  <a:srgbClr val="FFFFFF"/>
                </a:solidFill>
                <a:latin typeface="Arial MT"/>
                <a:cs typeface="Arial MT"/>
              </a:rPr>
              <a:t>l</a:t>
            </a:r>
            <a:r>
              <a:rPr sz="1200" spc="-130" dirty="0">
                <a:solidFill>
                  <a:srgbClr val="FFFFFF"/>
                </a:solidFill>
                <a:latin typeface="Arial MT"/>
                <a:cs typeface="Arial MT"/>
              </a:rPr>
              <a:t> </a:t>
            </a:r>
            <a:r>
              <a:rPr sz="1200" spc="-75" dirty="0">
                <a:solidFill>
                  <a:srgbClr val="FFFFFF"/>
                </a:solidFill>
                <a:latin typeface="Arial MT"/>
                <a:cs typeface="Arial MT"/>
              </a:rPr>
              <a:t>.</a:t>
            </a:r>
            <a:r>
              <a:rPr sz="1200" spc="-145" dirty="0">
                <a:solidFill>
                  <a:srgbClr val="FFFFFF"/>
                </a:solidFill>
                <a:latin typeface="Arial MT"/>
                <a:cs typeface="Arial MT"/>
              </a:rPr>
              <a:t> </a:t>
            </a:r>
            <a:r>
              <a:rPr sz="1200" spc="-80" dirty="0">
                <a:solidFill>
                  <a:srgbClr val="FFFFFF"/>
                </a:solidFill>
                <a:latin typeface="Arial MT"/>
                <a:cs typeface="Arial MT"/>
              </a:rPr>
              <a:t>g</a:t>
            </a:r>
            <a:r>
              <a:rPr sz="1200" spc="-120" dirty="0">
                <a:solidFill>
                  <a:srgbClr val="FFFFFF"/>
                </a:solidFill>
                <a:latin typeface="Arial MT"/>
                <a:cs typeface="Arial MT"/>
              </a:rPr>
              <a:t> </a:t>
            </a:r>
            <a:r>
              <a:rPr sz="1200" spc="-70" dirty="0">
                <a:solidFill>
                  <a:srgbClr val="FFFFFF"/>
                </a:solidFill>
                <a:latin typeface="Arial MT"/>
                <a:cs typeface="Arial MT"/>
              </a:rPr>
              <a:t>o</a:t>
            </a:r>
            <a:r>
              <a:rPr sz="1200" spc="-170" dirty="0">
                <a:solidFill>
                  <a:srgbClr val="FFFFFF"/>
                </a:solidFill>
                <a:latin typeface="Arial MT"/>
                <a:cs typeface="Arial MT"/>
              </a:rPr>
              <a:t> </a:t>
            </a:r>
            <a:r>
              <a:rPr sz="1200" spc="-20" dirty="0">
                <a:solidFill>
                  <a:srgbClr val="FFFFFF"/>
                </a:solidFill>
                <a:latin typeface="Arial MT"/>
                <a:cs typeface="Arial MT"/>
              </a:rPr>
              <a:t>v</a:t>
            </a:r>
            <a:r>
              <a:rPr sz="1200" spc="-75" dirty="0">
                <a:solidFill>
                  <a:srgbClr val="FFFFFF"/>
                </a:solidFill>
                <a:latin typeface="Arial MT"/>
                <a:cs typeface="Arial MT"/>
              </a:rPr>
              <a:t>.</a:t>
            </a:r>
            <a:r>
              <a:rPr sz="1200" spc="-145" dirty="0">
                <a:solidFill>
                  <a:srgbClr val="FFFFFF"/>
                </a:solidFill>
                <a:latin typeface="Arial MT"/>
                <a:cs typeface="Arial MT"/>
              </a:rPr>
              <a:t> </a:t>
            </a:r>
            <a:r>
              <a:rPr sz="1200" spc="-100" dirty="0">
                <a:solidFill>
                  <a:srgbClr val="FFFFFF"/>
                </a:solidFill>
                <a:latin typeface="Arial MT"/>
                <a:cs typeface="Arial MT"/>
              </a:rPr>
              <a:t>s</a:t>
            </a:r>
            <a:r>
              <a:rPr sz="1200" spc="-130" dirty="0">
                <a:solidFill>
                  <a:srgbClr val="FFFFFF"/>
                </a:solidFill>
                <a:latin typeface="Arial MT"/>
                <a:cs typeface="Arial MT"/>
              </a:rPr>
              <a:t> </a:t>
            </a:r>
            <a:r>
              <a:rPr sz="1200" spc="-45" dirty="0">
                <a:solidFill>
                  <a:srgbClr val="FFFFFF"/>
                </a:solidFill>
                <a:latin typeface="Arial MT"/>
                <a:cs typeface="Arial MT"/>
              </a:rPr>
              <a:t>l</a:t>
            </a:r>
            <a:endParaRPr sz="1200">
              <a:latin typeface="Arial MT"/>
              <a:cs typeface="Arial MT"/>
            </a:endParaRPr>
          </a:p>
        </p:txBody>
      </p:sp>
      <p:sp>
        <p:nvSpPr>
          <p:cNvPr id="5" name="object 5"/>
          <p:cNvSpPr txBox="1"/>
          <p:nvPr/>
        </p:nvSpPr>
        <p:spPr>
          <a:xfrm>
            <a:off x="517956" y="6356730"/>
            <a:ext cx="5704840" cy="961802"/>
          </a:xfrm>
          <a:prstGeom prst="rect">
            <a:avLst/>
          </a:prstGeom>
        </p:spPr>
        <p:txBody>
          <a:bodyPr vert="horz" wrap="square" lIns="0" tIns="12700" rIns="0" bIns="0" rtlCol="0">
            <a:spAutoFit/>
          </a:bodyPr>
          <a:lstStyle/>
          <a:p>
            <a:pPr marL="12700" marR="5080" algn="just">
              <a:spcBef>
                <a:spcPts val="100"/>
              </a:spcBef>
            </a:pPr>
            <a:r>
              <a:rPr lang="en-US" sz="1200" spc="-20" dirty="0">
                <a:solidFill>
                  <a:srgbClr val="FFFFFF"/>
                </a:solidFill>
                <a:latin typeface="Tahoma"/>
                <a:cs typeface="Tahoma"/>
              </a:rPr>
              <a:t>Financial Inclusion Newsletter encourages its readers to send their contributions  based on their experiences in the sector.</a:t>
            </a:r>
          </a:p>
          <a:p>
            <a:pPr marL="12700" marR="5080" algn="just">
              <a:spcBef>
                <a:spcPts val="100"/>
              </a:spcBef>
            </a:pPr>
            <a:endParaRPr lang="en-US" sz="1200" spc="-20" dirty="0">
              <a:solidFill>
                <a:srgbClr val="FFFFFF"/>
              </a:solidFill>
              <a:latin typeface="Tahoma"/>
              <a:cs typeface="Tahoma"/>
            </a:endParaRPr>
          </a:p>
          <a:p>
            <a:pPr marL="12700" marR="5080" algn="just">
              <a:spcBef>
                <a:spcPts val="100"/>
              </a:spcBef>
            </a:pPr>
            <a:r>
              <a:rPr lang="en-US" sz="1200" spc="-20" dirty="0">
                <a:solidFill>
                  <a:srgbClr val="FFFFFF"/>
                </a:solidFill>
                <a:latin typeface="Tahoma"/>
                <a:cs typeface="Tahoma"/>
              </a:rPr>
              <a:t>For inquiries, comments and/or suggestions on the Newsletter, please email:  fkamara@bsl.gov.sl</a:t>
            </a:r>
          </a:p>
        </p:txBody>
      </p:sp>
      <p:sp>
        <p:nvSpPr>
          <p:cNvPr id="6" name="object 6"/>
          <p:cNvSpPr txBox="1"/>
          <p:nvPr/>
        </p:nvSpPr>
        <p:spPr>
          <a:xfrm>
            <a:off x="517956" y="1380856"/>
            <a:ext cx="5704840" cy="1848326"/>
          </a:xfrm>
          <a:prstGeom prst="rect">
            <a:avLst/>
          </a:prstGeom>
        </p:spPr>
        <p:txBody>
          <a:bodyPr vert="horz" wrap="square" lIns="0" tIns="97155" rIns="0" bIns="0" rtlCol="0">
            <a:spAutoFit/>
          </a:bodyPr>
          <a:lstStyle/>
          <a:p>
            <a:pPr marL="12700" algn="ctr">
              <a:lnSpc>
                <a:spcPct val="100000"/>
              </a:lnSpc>
              <a:spcBef>
                <a:spcPts val="765"/>
              </a:spcBef>
            </a:pPr>
            <a:r>
              <a:rPr sz="1400" u="sng" spc="315" dirty="0">
                <a:solidFill>
                  <a:srgbClr val="FFFFFF"/>
                </a:solidFill>
                <a:uFill>
                  <a:solidFill>
                    <a:srgbClr val="FFFFFF"/>
                  </a:solidFill>
                </a:uFill>
                <a:latin typeface="Tahoma"/>
                <a:cs typeface="Tahoma"/>
              </a:rPr>
              <a:t>C</a:t>
            </a:r>
            <a:r>
              <a:rPr sz="1400" u="sng" spc="150" dirty="0">
                <a:solidFill>
                  <a:srgbClr val="FFFFFF"/>
                </a:solidFill>
                <a:uFill>
                  <a:solidFill>
                    <a:srgbClr val="FFFFFF"/>
                  </a:solidFill>
                </a:uFill>
                <a:latin typeface="Tahoma"/>
                <a:cs typeface="Tahoma"/>
              </a:rPr>
              <a:t>o</a:t>
            </a:r>
            <a:r>
              <a:rPr sz="1400" u="sng" spc="125" dirty="0">
                <a:solidFill>
                  <a:srgbClr val="FFFFFF"/>
                </a:solidFill>
                <a:uFill>
                  <a:solidFill>
                    <a:srgbClr val="FFFFFF"/>
                  </a:solidFill>
                </a:uFill>
                <a:latin typeface="Tahoma"/>
                <a:cs typeface="Tahoma"/>
              </a:rPr>
              <a:t>n</a:t>
            </a:r>
            <a:r>
              <a:rPr sz="1400" u="sng" spc="90" dirty="0">
                <a:solidFill>
                  <a:srgbClr val="FFFFFF"/>
                </a:solidFill>
                <a:uFill>
                  <a:solidFill>
                    <a:srgbClr val="FFFFFF"/>
                  </a:solidFill>
                </a:uFill>
                <a:latin typeface="Tahoma"/>
                <a:cs typeface="Tahoma"/>
              </a:rPr>
              <a:t>t</a:t>
            </a:r>
            <a:r>
              <a:rPr sz="1400" u="sng" spc="114" dirty="0">
                <a:solidFill>
                  <a:srgbClr val="FFFFFF"/>
                </a:solidFill>
                <a:uFill>
                  <a:solidFill>
                    <a:srgbClr val="FFFFFF"/>
                  </a:solidFill>
                </a:uFill>
                <a:latin typeface="Tahoma"/>
                <a:cs typeface="Tahoma"/>
              </a:rPr>
              <a:t>r</a:t>
            </a:r>
            <a:r>
              <a:rPr sz="1400" u="sng" spc="90" dirty="0">
                <a:solidFill>
                  <a:srgbClr val="FFFFFF"/>
                </a:solidFill>
                <a:uFill>
                  <a:solidFill>
                    <a:srgbClr val="FFFFFF"/>
                  </a:solidFill>
                </a:uFill>
                <a:latin typeface="Tahoma"/>
                <a:cs typeface="Tahoma"/>
              </a:rPr>
              <a:t>i</a:t>
            </a:r>
            <a:r>
              <a:rPr sz="1400" u="sng" spc="145" dirty="0">
                <a:solidFill>
                  <a:srgbClr val="FFFFFF"/>
                </a:solidFill>
                <a:uFill>
                  <a:solidFill>
                    <a:srgbClr val="FFFFFF"/>
                  </a:solidFill>
                </a:uFill>
                <a:latin typeface="Tahoma"/>
                <a:cs typeface="Tahoma"/>
              </a:rPr>
              <a:t>b</a:t>
            </a:r>
            <a:r>
              <a:rPr sz="1400" u="sng" spc="114" dirty="0">
                <a:solidFill>
                  <a:srgbClr val="FFFFFF"/>
                </a:solidFill>
                <a:uFill>
                  <a:solidFill>
                    <a:srgbClr val="FFFFFF"/>
                  </a:solidFill>
                </a:uFill>
                <a:latin typeface="Tahoma"/>
                <a:cs typeface="Tahoma"/>
              </a:rPr>
              <a:t>u</a:t>
            </a:r>
            <a:r>
              <a:rPr sz="1400" u="sng" spc="80" dirty="0">
                <a:solidFill>
                  <a:srgbClr val="FFFFFF"/>
                </a:solidFill>
                <a:uFill>
                  <a:solidFill>
                    <a:srgbClr val="FFFFFF"/>
                  </a:solidFill>
                </a:uFill>
                <a:latin typeface="Tahoma"/>
                <a:cs typeface="Tahoma"/>
              </a:rPr>
              <a:t>t</a:t>
            </a:r>
            <a:r>
              <a:rPr sz="1400" u="sng" spc="135" dirty="0">
                <a:solidFill>
                  <a:srgbClr val="FFFFFF"/>
                </a:solidFill>
                <a:uFill>
                  <a:solidFill>
                    <a:srgbClr val="FFFFFF"/>
                  </a:solidFill>
                </a:uFill>
                <a:latin typeface="Tahoma"/>
                <a:cs typeface="Tahoma"/>
              </a:rPr>
              <a:t>o</a:t>
            </a:r>
            <a:r>
              <a:rPr sz="1400" u="sng" spc="114" dirty="0">
                <a:solidFill>
                  <a:srgbClr val="FFFFFF"/>
                </a:solidFill>
                <a:uFill>
                  <a:solidFill>
                    <a:srgbClr val="FFFFFF"/>
                  </a:solidFill>
                </a:uFill>
                <a:latin typeface="Tahoma"/>
                <a:cs typeface="Tahoma"/>
              </a:rPr>
              <a:t>r</a:t>
            </a:r>
            <a:r>
              <a:rPr sz="1400" u="sng" spc="30" dirty="0">
                <a:solidFill>
                  <a:srgbClr val="FFFFFF"/>
                </a:solidFill>
                <a:uFill>
                  <a:solidFill>
                    <a:srgbClr val="FFFFFF"/>
                  </a:solidFill>
                </a:uFill>
                <a:latin typeface="Tahoma"/>
                <a:cs typeface="Tahoma"/>
              </a:rPr>
              <a:t>s</a:t>
            </a:r>
            <a:r>
              <a:rPr sz="1400" u="sng" spc="195" dirty="0">
                <a:solidFill>
                  <a:srgbClr val="FFFFFF"/>
                </a:solidFill>
                <a:uFill>
                  <a:solidFill>
                    <a:srgbClr val="FFFFFF"/>
                  </a:solidFill>
                </a:uFill>
                <a:latin typeface="Tahoma"/>
                <a:cs typeface="Tahoma"/>
              </a:rPr>
              <a:t> </a:t>
            </a:r>
            <a:r>
              <a:rPr sz="1400" u="sng" spc="175" dirty="0">
                <a:solidFill>
                  <a:srgbClr val="FFFFFF"/>
                </a:solidFill>
                <a:uFill>
                  <a:solidFill>
                    <a:srgbClr val="FFFFFF"/>
                  </a:solidFill>
                </a:uFill>
                <a:latin typeface="Tahoma"/>
                <a:cs typeface="Tahoma"/>
              </a:rPr>
              <a:t>a</a:t>
            </a:r>
            <a:r>
              <a:rPr sz="1400" u="sng" spc="125" dirty="0">
                <a:solidFill>
                  <a:srgbClr val="FFFFFF"/>
                </a:solidFill>
                <a:uFill>
                  <a:solidFill>
                    <a:srgbClr val="FFFFFF"/>
                  </a:solidFill>
                </a:uFill>
                <a:latin typeface="Tahoma"/>
                <a:cs typeface="Tahoma"/>
              </a:rPr>
              <a:t>n</a:t>
            </a:r>
            <a:r>
              <a:rPr sz="1400" u="sng" dirty="0">
                <a:solidFill>
                  <a:srgbClr val="FFFFFF"/>
                </a:solidFill>
                <a:uFill>
                  <a:solidFill>
                    <a:srgbClr val="FFFFFF"/>
                  </a:solidFill>
                </a:uFill>
                <a:latin typeface="Tahoma"/>
                <a:cs typeface="Tahoma"/>
              </a:rPr>
              <a:t>d</a:t>
            </a:r>
            <a:r>
              <a:rPr sz="1400" u="sng" spc="185" dirty="0">
                <a:solidFill>
                  <a:srgbClr val="FFFFFF"/>
                </a:solidFill>
                <a:uFill>
                  <a:solidFill>
                    <a:srgbClr val="FFFFFF"/>
                  </a:solidFill>
                </a:uFill>
                <a:latin typeface="Tahoma"/>
                <a:cs typeface="Tahoma"/>
              </a:rPr>
              <a:t> </a:t>
            </a:r>
            <a:r>
              <a:rPr sz="1400" u="sng" spc="225" dirty="0" err="1">
                <a:solidFill>
                  <a:srgbClr val="FFFFFF"/>
                </a:solidFill>
                <a:uFill>
                  <a:solidFill>
                    <a:srgbClr val="FFFFFF"/>
                  </a:solidFill>
                </a:uFill>
                <a:latin typeface="Tahoma"/>
                <a:cs typeface="Tahoma"/>
              </a:rPr>
              <a:t>A</a:t>
            </a:r>
            <a:r>
              <a:rPr sz="1400" u="sng" spc="155" dirty="0" err="1">
                <a:solidFill>
                  <a:srgbClr val="FFFFFF"/>
                </a:solidFill>
                <a:uFill>
                  <a:solidFill>
                    <a:srgbClr val="FFFFFF"/>
                  </a:solidFill>
                </a:uFill>
                <a:latin typeface="Tahoma"/>
                <a:cs typeface="Tahoma"/>
              </a:rPr>
              <a:t>p</a:t>
            </a:r>
            <a:r>
              <a:rPr sz="1400" u="sng" spc="145" dirty="0" err="1">
                <a:solidFill>
                  <a:srgbClr val="FFFFFF"/>
                </a:solidFill>
                <a:uFill>
                  <a:solidFill>
                    <a:srgbClr val="FFFFFF"/>
                  </a:solidFill>
                </a:uFill>
                <a:latin typeface="Tahoma"/>
                <a:cs typeface="Tahoma"/>
              </a:rPr>
              <a:t>p</a:t>
            </a:r>
            <a:r>
              <a:rPr sz="1400" u="sng" spc="100" dirty="0" err="1">
                <a:solidFill>
                  <a:srgbClr val="FFFFFF"/>
                </a:solidFill>
                <a:uFill>
                  <a:solidFill>
                    <a:srgbClr val="FFFFFF"/>
                  </a:solidFill>
                </a:uFill>
                <a:latin typeface="Tahoma"/>
                <a:cs typeface="Tahoma"/>
              </a:rPr>
              <a:t>r</a:t>
            </a:r>
            <a:r>
              <a:rPr sz="1400" u="sng" spc="140" dirty="0" err="1">
                <a:solidFill>
                  <a:srgbClr val="FFFFFF"/>
                </a:solidFill>
                <a:uFill>
                  <a:solidFill>
                    <a:srgbClr val="FFFFFF"/>
                  </a:solidFill>
                </a:uFill>
                <a:latin typeface="Tahoma"/>
                <a:cs typeface="Tahoma"/>
              </a:rPr>
              <a:t>e</a:t>
            </a:r>
            <a:r>
              <a:rPr sz="1400" u="sng" spc="225" dirty="0" err="1">
                <a:solidFill>
                  <a:srgbClr val="FFFFFF"/>
                </a:solidFill>
                <a:uFill>
                  <a:solidFill>
                    <a:srgbClr val="FFFFFF"/>
                  </a:solidFill>
                </a:uFill>
                <a:latin typeface="Tahoma"/>
                <a:cs typeface="Tahoma"/>
              </a:rPr>
              <a:t>c</a:t>
            </a:r>
            <a:r>
              <a:rPr sz="1400" u="sng" spc="90" dirty="0" err="1">
                <a:solidFill>
                  <a:srgbClr val="FFFFFF"/>
                </a:solidFill>
                <a:uFill>
                  <a:solidFill>
                    <a:srgbClr val="FFFFFF"/>
                  </a:solidFill>
                </a:uFill>
                <a:latin typeface="Tahoma"/>
                <a:cs typeface="Tahoma"/>
              </a:rPr>
              <a:t>i</a:t>
            </a:r>
            <a:r>
              <a:rPr sz="1400" u="sng" spc="135" dirty="0" err="1">
                <a:solidFill>
                  <a:srgbClr val="FFFFFF"/>
                </a:solidFill>
                <a:uFill>
                  <a:solidFill>
                    <a:srgbClr val="FFFFFF"/>
                  </a:solidFill>
                </a:uFill>
                <a:latin typeface="Tahoma"/>
                <a:cs typeface="Tahoma"/>
              </a:rPr>
              <a:t>a</a:t>
            </a:r>
            <a:r>
              <a:rPr sz="1400" u="sng" spc="-60" dirty="0" err="1">
                <a:solidFill>
                  <a:srgbClr val="FFFFFF"/>
                </a:solidFill>
                <a:uFill>
                  <a:solidFill>
                    <a:srgbClr val="FFFFFF"/>
                  </a:solidFill>
                </a:uFill>
                <a:latin typeface="Tahoma"/>
                <a:cs typeface="Tahoma"/>
              </a:rPr>
              <a:t>t</a:t>
            </a:r>
            <a:r>
              <a:rPr sz="1400" u="sng" spc="-285" dirty="0">
                <a:solidFill>
                  <a:srgbClr val="FFFFFF"/>
                </a:solidFill>
                <a:uFill>
                  <a:solidFill>
                    <a:srgbClr val="FFFFFF"/>
                  </a:solidFill>
                </a:uFill>
                <a:latin typeface="Tahoma"/>
                <a:cs typeface="Tahoma"/>
              </a:rPr>
              <a:t> </a:t>
            </a:r>
            <a:r>
              <a:rPr sz="1400" u="sng" spc="105" dirty="0">
                <a:solidFill>
                  <a:srgbClr val="FFFFFF"/>
                </a:solidFill>
                <a:uFill>
                  <a:solidFill>
                    <a:srgbClr val="FFFFFF"/>
                  </a:solidFill>
                </a:uFill>
                <a:latin typeface="Tahoma"/>
                <a:cs typeface="Tahoma"/>
              </a:rPr>
              <a:t>i</a:t>
            </a:r>
            <a:r>
              <a:rPr sz="1400" u="sng" spc="135" dirty="0">
                <a:solidFill>
                  <a:srgbClr val="FFFFFF"/>
                </a:solidFill>
                <a:uFill>
                  <a:solidFill>
                    <a:srgbClr val="FFFFFF"/>
                  </a:solidFill>
                </a:uFill>
                <a:latin typeface="Tahoma"/>
                <a:cs typeface="Tahoma"/>
              </a:rPr>
              <a:t>o</a:t>
            </a:r>
            <a:r>
              <a:rPr sz="1400" u="sng" spc="-30" dirty="0">
                <a:solidFill>
                  <a:srgbClr val="FFFFFF"/>
                </a:solidFill>
                <a:uFill>
                  <a:solidFill>
                    <a:srgbClr val="FFFFFF"/>
                  </a:solidFill>
                </a:uFill>
                <a:latin typeface="Tahoma"/>
                <a:cs typeface="Tahoma"/>
              </a:rPr>
              <a:t>n</a:t>
            </a:r>
            <a:r>
              <a:rPr sz="1400" u="sng" spc="175" dirty="0">
                <a:solidFill>
                  <a:srgbClr val="FFFFFF"/>
                </a:solidFill>
                <a:uFill>
                  <a:solidFill>
                    <a:srgbClr val="FFFFFF"/>
                  </a:solidFill>
                </a:uFill>
                <a:latin typeface="Tahoma"/>
                <a:cs typeface="Tahoma"/>
              </a:rPr>
              <a:t> </a:t>
            </a:r>
            <a:r>
              <a:rPr sz="1400" u="sng" spc="245" dirty="0">
                <a:solidFill>
                  <a:srgbClr val="FFFFFF"/>
                </a:solidFill>
                <a:uFill>
                  <a:solidFill>
                    <a:srgbClr val="FFFFFF"/>
                  </a:solidFill>
                </a:uFill>
                <a:latin typeface="Tahoma"/>
                <a:cs typeface="Tahoma"/>
              </a:rPr>
              <a:t>M</a:t>
            </a:r>
            <a:r>
              <a:rPr sz="1400" u="sng" spc="155" dirty="0">
                <a:solidFill>
                  <a:srgbClr val="FFFFFF"/>
                </a:solidFill>
                <a:uFill>
                  <a:solidFill>
                    <a:srgbClr val="FFFFFF"/>
                  </a:solidFill>
                </a:uFill>
                <a:latin typeface="Tahoma"/>
                <a:cs typeface="Tahoma"/>
              </a:rPr>
              <a:t>e</a:t>
            </a:r>
            <a:r>
              <a:rPr sz="1400" u="sng" spc="170" dirty="0">
                <a:solidFill>
                  <a:srgbClr val="FFFFFF"/>
                </a:solidFill>
                <a:uFill>
                  <a:solidFill>
                    <a:srgbClr val="FFFFFF"/>
                  </a:solidFill>
                </a:uFill>
                <a:latin typeface="Tahoma"/>
                <a:cs typeface="Tahoma"/>
              </a:rPr>
              <a:t>s</a:t>
            </a:r>
            <a:r>
              <a:rPr sz="1400" u="sng" spc="185" dirty="0">
                <a:solidFill>
                  <a:srgbClr val="FFFFFF"/>
                </a:solidFill>
                <a:uFill>
                  <a:solidFill>
                    <a:srgbClr val="FFFFFF"/>
                  </a:solidFill>
                </a:uFill>
                <a:latin typeface="Tahoma"/>
                <a:cs typeface="Tahoma"/>
              </a:rPr>
              <a:t>s</a:t>
            </a:r>
            <a:r>
              <a:rPr sz="1400" u="sng" spc="135" dirty="0">
                <a:solidFill>
                  <a:srgbClr val="FFFFFF"/>
                </a:solidFill>
                <a:uFill>
                  <a:solidFill>
                    <a:srgbClr val="FFFFFF"/>
                  </a:solidFill>
                </a:uFill>
                <a:latin typeface="Tahoma"/>
                <a:cs typeface="Tahoma"/>
              </a:rPr>
              <a:t>a</a:t>
            </a:r>
            <a:r>
              <a:rPr sz="1400" u="sng" spc="145" dirty="0">
                <a:solidFill>
                  <a:srgbClr val="FFFFFF"/>
                </a:solidFill>
                <a:uFill>
                  <a:solidFill>
                    <a:srgbClr val="FFFFFF"/>
                  </a:solidFill>
                </a:uFill>
                <a:latin typeface="Tahoma"/>
                <a:cs typeface="Tahoma"/>
              </a:rPr>
              <a:t>g</a:t>
            </a:r>
            <a:r>
              <a:rPr sz="1400" u="sng" spc="120" dirty="0">
                <a:solidFill>
                  <a:srgbClr val="FFFFFF"/>
                </a:solidFill>
                <a:uFill>
                  <a:solidFill>
                    <a:srgbClr val="FFFFFF"/>
                  </a:solidFill>
                </a:uFill>
                <a:latin typeface="Tahoma"/>
                <a:cs typeface="Tahoma"/>
              </a:rPr>
              <a:t>e</a:t>
            </a:r>
            <a:r>
              <a:rPr sz="1400" u="sng" spc="-105" dirty="0">
                <a:solidFill>
                  <a:srgbClr val="FFFFFF"/>
                </a:solidFill>
                <a:uFill>
                  <a:solidFill>
                    <a:srgbClr val="FFFFFF"/>
                  </a:solidFill>
                </a:uFill>
                <a:latin typeface="Tahoma"/>
                <a:cs typeface="Tahoma"/>
              </a:rPr>
              <a:t>:</a:t>
            </a:r>
            <a:endParaRPr sz="1400" dirty="0">
              <a:latin typeface="Tahoma"/>
              <a:cs typeface="Tahoma"/>
            </a:endParaRPr>
          </a:p>
          <a:p>
            <a:pPr lvl="0" algn="just" defTabSz="685800">
              <a:lnSpc>
                <a:spcPct val="90000"/>
              </a:lnSpc>
              <a:spcBef>
                <a:spcPts val="750"/>
              </a:spcBef>
            </a:pPr>
            <a:r>
              <a:rPr lang="en-CA" sz="1200" dirty="0">
                <a:solidFill>
                  <a:prstClr val="white"/>
                </a:solidFill>
                <a:latin typeface="Arial Nova Light" panose="020B0304020202020204" pitchFamily="34" charset="0"/>
              </a:rPr>
              <a:t>The Financial Inclusion Newsletter initiative would not have been possible without the continued support and guidance from the Governor of the Bank of Sierra Leone, Dr. Ibrahim L. Stevens, and Deputy Governor, Sheikh A.Y Sesay. </a:t>
            </a:r>
          </a:p>
          <a:p>
            <a:pPr lvl="0" algn="just" defTabSz="685800">
              <a:lnSpc>
                <a:spcPct val="90000"/>
              </a:lnSpc>
              <a:spcBef>
                <a:spcPts val="750"/>
              </a:spcBef>
            </a:pPr>
            <a:r>
              <a:rPr lang="en-CA" sz="1200" dirty="0">
                <a:solidFill>
                  <a:prstClr val="white"/>
                </a:solidFill>
                <a:latin typeface="Arial Nova Light" panose="020B0304020202020204" pitchFamily="34" charset="0"/>
              </a:rPr>
              <a:t>Additional thanks to all the Directors at the Bank of Sierra Leone for their input and participation in the Financial Inclusion Newsletter and financial inclusion efforts. Special thanks also to the Alliance for Financial Inclusion (AFI) and UN Capital Development Fund (UNCDF) for their continued support of the Financial Sector Development Unit and the Bank of Sierra Leone over the years. </a:t>
            </a:r>
          </a:p>
        </p:txBody>
      </p:sp>
      <p:pic>
        <p:nvPicPr>
          <p:cNvPr id="8" name="Picture 7">
            <a:extLst>
              <a:ext uri="{FF2B5EF4-FFF2-40B4-BE49-F238E27FC236}">
                <a16:creationId xmlns:a16="http://schemas.microsoft.com/office/drawing/2014/main" id="{240DEDE3-1C74-7141-BC50-7EB47D648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7490" y="7458075"/>
            <a:ext cx="1751616" cy="1543778"/>
          </a:xfrm>
          <a:prstGeom prst="rect">
            <a:avLst/>
          </a:prstGeom>
        </p:spPr>
      </p:pic>
    </p:spTree>
    <p:extLst>
      <p:ext uri="{BB962C8B-B14F-4D97-AF65-F5344CB8AC3E}">
        <p14:creationId xmlns:p14="http://schemas.microsoft.com/office/powerpoint/2010/main" val="32930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CC687D-C9E5-94B1-7AF8-4769DFC7BED3}"/>
              </a:ext>
            </a:extLst>
          </p:cNvPr>
          <p:cNvSpPr>
            <a:spLocks noGrp="1"/>
          </p:cNvSpPr>
          <p:nvPr>
            <p:ph type="ftr" sz="quarter" idx="11"/>
          </p:nvPr>
        </p:nvSpPr>
        <p:spPr/>
        <p:txBody>
          <a:bodyPr/>
          <a:lstStyle/>
          <a:p>
            <a:r>
              <a:rPr lang="en-CA" dirty="0"/>
              <a:t>Financial Inclusion Secretariat (FIS)</a:t>
            </a:r>
          </a:p>
        </p:txBody>
      </p:sp>
      <p:sp>
        <p:nvSpPr>
          <p:cNvPr id="5" name="Slide Number Placeholder 4">
            <a:extLst>
              <a:ext uri="{FF2B5EF4-FFF2-40B4-BE49-F238E27FC236}">
                <a16:creationId xmlns:a16="http://schemas.microsoft.com/office/drawing/2014/main" id="{088FA200-21E8-ED97-1E72-150566691F1E}"/>
              </a:ext>
            </a:extLst>
          </p:cNvPr>
          <p:cNvSpPr>
            <a:spLocks noGrp="1"/>
          </p:cNvSpPr>
          <p:nvPr>
            <p:ph type="sldNum" sz="quarter" idx="12"/>
          </p:nvPr>
        </p:nvSpPr>
        <p:spPr/>
        <p:txBody>
          <a:bodyPr/>
          <a:lstStyle/>
          <a:p>
            <a:fld id="{6CD983BF-64F8-4532-8D16-5B5295B70C03}" type="slidenum">
              <a:rPr lang="en-CA" smtClean="0"/>
              <a:t>2</a:t>
            </a:fld>
            <a:endParaRPr lang="en-CA" dirty="0"/>
          </a:p>
        </p:txBody>
      </p:sp>
      <p:grpSp>
        <p:nvGrpSpPr>
          <p:cNvPr id="6" name="Group 5">
            <a:extLst>
              <a:ext uri="{FF2B5EF4-FFF2-40B4-BE49-F238E27FC236}">
                <a16:creationId xmlns:a16="http://schemas.microsoft.com/office/drawing/2014/main" id="{9C615AD4-C8DC-7DC6-CBF2-D10C1E796D72}"/>
              </a:ext>
            </a:extLst>
          </p:cNvPr>
          <p:cNvGrpSpPr/>
          <p:nvPr/>
        </p:nvGrpSpPr>
        <p:grpSpPr>
          <a:xfrm>
            <a:off x="378641" y="1041037"/>
            <a:ext cx="780370" cy="780370"/>
            <a:chOff x="283391" y="5707238"/>
            <a:chExt cx="780370" cy="780370"/>
          </a:xfrm>
        </p:grpSpPr>
        <p:sp>
          <p:nvSpPr>
            <p:cNvPr id="7" name="Oval 6">
              <a:extLst>
                <a:ext uri="{FF2B5EF4-FFF2-40B4-BE49-F238E27FC236}">
                  <a16:creationId xmlns:a16="http://schemas.microsoft.com/office/drawing/2014/main" id="{8770E002-9D48-9BD8-5DBE-9993B4B2ED3F}"/>
                </a:ext>
              </a:extLst>
            </p:cNvPr>
            <p:cNvSpPr/>
            <p:nvPr/>
          </p:nvSpPr>
          <p:spPr>
            <a:xfrm>
              <a:off x="283391" y="5707238"/>
              <a:ext cx="780370" cy="78037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Chat outline">
              <a:extLst>
                <a:ext uri="{FF2B5EF4-FFF2-40B4-BE49-F238E27FC236}">
                  <a16:creationId xmlns:a16="http://schemas.microsoft.com/office/drawing/2014/main" id="{F51B3A27-2D45-EC03-88AF-22727D7BD5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7685" y="5771531"/>
              <a:ext cx="651783" cy="651783"/>
            </a:xfrm>
            <a:prstGeom prst="rect">
              <a:avLst/>
            </a:prstGeom>
          </p:spPr>
        </p:pic>
      </p:grpSp>
      <p:sp>
        <p:nvSpPr>
          <p:cNvPr id="9" name="Rectangle 8">
            <a:extLst>
              <a:ext uri="{FF2B5EF4-FFF2-40B4-BE49-F238E27FC236}">
                <a16:creationId xmlns:a16="http://schemas.microsoft.com/office/drawing/2014/main" id="{2BE61240-782E-E729-C062-BEBED583599D}"/>
              </a:ext>
            </a:extLst>
          </p:cNvPr>
          <p:cNvSpPr/>
          <p:nvPr/>
        </p:nvSpPr>
        <p:spPr>
          <a:xfrm>
            <a:off x="1063760" y="1097991"/>
            <a:ext cx="5684787" cy="431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spc="300" dirty="0">
                <a:solidFill>
                  <a:schemeClr val="accent6">
                    <a:lumMod val="50000"/>
                  </a:schemeClr>
                </a:solidFill>
                <a:latin typeface="Abadi Extra Light" panose="020B0204020104020204" pitchFamily="34" charset="0"/>
              </a:rPr>
              <a:t>BSL EVENTS: </a:t>
            </a:r>
            <a:r>
              <a:rPr kumimoji="0" lang="en-US" sz="1400" b="1" i="0" u="none" strike="noStrike" kern="1200" cap="none" spc="0" normalizeH="0" baseline="0" noProof="0" dirty="0">
                <a:ln>
                  <a:noFill/>
                </a:ln>
                <a:solidFill>
                  <a:schemeClr val="accent6">
                    <a:lumMod val="50000"/>
                  </a:schemeClr>
                </a:solidFill>
                <a:effectLst/>
                <a:uLnTx/>
                <a:uFillTx/>
                <a:latin typeface="Arial Nova Light" panose="020B0304020202020204" pitchFamily="34" charset="0"/>
                <a:ea typeface="+mn-ea"/>
                <a:cs typeface="+mn-cs"/>
              </a:rPr>
              <a:t>NEW GOVERNORS APPOINTED</a:t>
            </a:r>
            <a:endParaRPr lang="en-CA" sz="1400" b="1" spc="300" dirty="0">
              <a:solidFill>
                <a:schemeClr val="accent6">
                  <a:lumMod val="50000"/>
                </a:schemeClr>
              </a:solidFill>
              <a:latin typeface="Abadi Extra Light" panose="020B0204020104020204" pitchFamily="34" charset="0"/>
            </a:endParaRPr>
          </a:p>
        </p:txBody>
      </p:sp>
      <p:cxnSp>
        <p:nvCxnSpPr>
          <p:cNvPr id="10" name="Straight Connector 9">
            <a:extLst>
              <a:ext uri="{FF2B5EF4-FFF2-40B4-BE49-F238E27FC236}">
                <a16:creationId xmlns:a16="http://schemas.microsoft.com/office/drawing/2014/main" id="{0EAC1CD3-69EB-582B-AAE4-6C29C6152184}"/>
              </a:ext>
            </a:extLst>
          </p:cNvPr>
          <p:cNvCxnSpPr>
            <a:cxnSpLocks/>
          </p:cNvCxnSpPr>
          <p:nvPr/>
        </p:nvCxnSpPr>
        <p:spPr>
          <a:xfrm flipH="1">
            <a:off x="2210414" y="1401151"/>
            <a:ext cx="4647586" cy="1992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6" name="Rectangles 5">
            <a:extLst>
              <a:ext uri="{FF2B5EF4-FFF2-40B4-BE49-F238E27FC236}">
                <a16:creationId xmlns:a16="http://schemas.microsoft.com/office/drawing/2014/main" id="{F640B8D4-ECAE-F185-59E1-D4581EBE8EA4}"/>
              </a:ext>
            </a:extLst>
          </p:cNvPr>
          <p:cNvSpPr/>
          <p:nvPr/>
        </p:nvSpPr>
        <p:spPr>
          <a:xfrm>
            <a:off x="2159250" y="1547253"/>
            <a:ext cx="4698750" cy="2085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200" b="1" dirty="0">
                <a:solidFill>
                  <a:srgbClr val="002060"/>
                </a:solidFill>
                <a:latin typeface="Arial Nova Light" panose="020B0304020202020204" pitchFamily="34" charset="0"/>
              </a:rPr>
              <a:t>New Governor of the Bank of Sierra Leone Appointed.</a:t>
            </a:r>
          </a:p>
        </p:txBody>
      </p:sp>
      <p:sp>
        <p:nvSpPr>
          <p:cNvPr id="14" name="Rectangle 13"/>
          <p:cNvSpPr/>
          <p:nvPr/>
        </p:nvSpPr>
        <p:spPr>
          <a:xfrm>
            <a:off x="120891" y="1862411"/>
            <a:ext cx="3429000" cy="4154984"/>
          </a:xfrm>
          <a:prstGeom prst="rect">
            <a:avLst/>
          </a:prstGeom>
        </p:spPr>
        <p:txBody>
          <a:bodyPr>
            <a:spAutoFit/>
          </a:bodyPr>
          <a:lstStyle/>
          <a:p>
            <a:pPr lvl="0" algn="just"/>
            <a:r>
              <a:rPr lang="en-US" sz="1100" dirty="0">
                <a:solidFill>
                  <a:prstClr val="black">
                    <a:lumMod val="95000"/>
                    <a:lumOff val="5000"/>
                  </a:prstClr>
                </a:solidFill>
                <a:latin typeface="Arial Nova Light" panose="020B0304020202020204" pitchFamily="34" charset="0"/>
              </a:rPr>
              <a:t>Dr. Ibrahim L. Stevens, has been appointed as the new Bank Governor following parliamentary approval. He previously served as the Acting Governor of the Bank of Sierra Leone, a position he held since March 2023. He was initially appointed as Deputy Governor in July 2014 and was reappointed for a second five-year term in 2019.</a:t>
            </a:r>
          </a:p>
          <a:p>
            <a:pPr lvl="0" algn="just"/>
            <a:endParaRPr lang="en-US" sz="1100" dirty="0">
              <a:solidFill>
                <a:prstClr val="black">
                  <a:lumMod val="95000"/>
                  <a:lumOff val="5000"/>
                </a:prstClr>
              </a:solidFill>
              <a:latin typeface="Arial Nova Light" panose="020B0304020202020204" pitchFamily="34" charset="0"/>
            </a:endParaRPr>
          </a:p>
          <a:p>
            <a:pPr lvl="0" algn="just"/>
            <a:r>
              <a:rPr lang="en-US" sz="1100" dirty="0">
                <a:solidFill>
                  <a:prstClr val="black">
                    <a:lumMod val="95000"/>
                    <a:lumOff val="5000"/>
                  </a:prstClr>
                </a:solidFill>
                <a:latin typeface="Arial Nova Light" panose="020B0304020202020204" pitchFamily="34" charset="0"/>
              </a:rPr>
              <a:t>In his role as Deputy Governor at the Bank of Sierra Leone, Dr. Stevens has led several reforms at the BSL, including the modernization of the conduct of monetary policy and implementation, policy development of financial system stability, currency management, financial inclusion and digital financial services and payments system architecture, among others. He was also pivotal in the establishment of the BSL Fintech Challenge and Sandbox Program, which was one of the first in the sub-region and had received much international acclaim. </a:t>
            </a:r>
          </a:p>
          <a:p>
            <a:pPr lvl="0" algn="just"/>
            <a:endParaRPr lang="en-US" sz="1100" dirty="0">
              <a:solidFill>
                <a:prstClr val="black">
                  <a:lumMod val="95000"/>
                  <a:lumOff val="5000"/>
                </a:prstClr>
              </a:solidFill>
              <a:latin typeface="Arial Nova Light" panose="020B0304020202020204" pitchFamily="34" charset="0"/>
            </a:endParaRPr>
          </a:p>
          <a:p>
            <a:pPr lvl="0" algn="just"/>
            <a:r>
              <a:rPr lang="en-US" sz="1100" dirty="0">
                <a:solidFill>
                  <a:prstClr val="black">
                    <a:lumMod val="95000"/>
                    <a:lumOff val="5000"/>
                  </a:prstClr>
                </a:solidFill>
                <a:latin typeface="Arial Nova Light" panose="020B0304020202020204" pitchFamily="34" charset="0"/>
              </a:rPr>
              <a:t>As Acting Bank Governor, Dr. Stevens assumed a position of great responsibility, overseeing the financial well-being and future prospects of the Bank. </a:t>
            </a:r>
            <a:endParaRPr lang="en-US" sz="1100" dirty="0">
              <a:solidFill>
                <a:schemeClr val="tx1">
                  <a:lumMod val="95000"/>
                  <a:lumOff val="5000"/>
                </a:schemeClr>
              </a:solidFill>
              <a:latin typeface="Arial Nova Light" panose="020B0304020202020204" pitchFamily="34" charset="0"/>
            </a:endParaRPr>
          </a:p>
          <a:p>
            <a:pPr algn="just"/>
            <a:endParaRPr lang="en-US" sz="1100" dirty="0">
              <a:solidFill>
                <a:schemeClr val="tx1">
                  <a:lumMod val="95000"/>
                  <a:lumOff val="5000"/>
                </a:schemeClr>
              </a:solidFill>
              <a:latin typeface="Arial Nova Light" panose="020B0304020202020204" pitchFamily="34" charset="0"/>
            </a:endParaRPr>
          </a:p>
        </p:txBody>
      </p:sp>
      <p:sp>
        <p:nvSpPr>
          <p:cNvPr id="15" name="TextBox 14"/>
          <p:cNvSpPr txBox="1"/>
          <p:nvPr/>
        </p:nvSpPr>
        <p:spPr>
          <a:xfrm>
            <a:off x="3682341" y="3635599"/>
            <a:ext cx="2991888" cy="1615827"/>
          </a:xfrm>
          <a:prstGeom prst="rect">
            <a:avLst/>
          </a:prstGeom>
          <a:noFill/>
        </p:spPr>
        <p:txBody>
          <a:bodyPr wrap="square" rtlCol="0">
            <a:spAutoFit/>
          </a:bodyPr>
          <a:lstStyle/>
          <a:p>
            <a:pPr lvl="0" algn="just"/>
            <a:r>
              <a:rPr lang="en-US" sz="1100" dirty="0">
                <a:solidFill>
                  <a:prstClr val="black">
                    <a:lumMod val="95000"/>
                    <a:lumOff val="5000"/>
                  </a:prstClr>
                </a:solidFill>
                <a:latin typeface="Arial Nova Light" panose="020B0304020202020204" pitchFamily="34" charset="0"/>
              </a:rPr>
              <a:t>Throughout his illustrious career, Dr. Stevens has exhibited exceptional leadership, vision, and a steadfast dedication to the principles of sound financial governance. His deep insights and astute decision-making have played a pivotal role in navigating our institution through periods of both stability and change, and we are confident that he will continue to lead with the same level of expertise and commitment.</a:t>
            </a:r>
          </a:p>
        </p:txBody>
      </p:sp>
      <p:sp>
        <p:nvSpPr>
          <p:cNvPr id="20" name="TextBox 19">
            <a:extLst>
              <a:ext uri="{FF2B5EF4-FFF2-40B4-BE49-F238E27FC236}">
                <a16:creationId xmlns:a16="http://schemas.microsoft.com/office/drawing/2014/main" id="{079FC476-7331-0937-4E8B-2C3D506B9C08}"/>
              </a:ext>
            </a:extLst>
          </p:cNvPr>
          <p:cNvSpPr txBox="1"/>
          <p:nvPr/>
        </p:nvSpPr>
        <p:spPr>
          <a:xfrm>
            <a:off x="3785552" y="3379779"/>
            <a:ext cx="2505004" cy="200055"/>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Dr. Ibrahim L Stevens, Governor, Bank of Sierra Leone</a:t>
            </a:r>
          </a:p>
        </p:txBody>
      </p:sp>
      <p:pic>
        <p:nvPicPr>
          <p:cNvPr id="3" name="Picture 2">
            <a:extLst>
              <a:ext uri="{FF2B5EF4-FFF2-40B4-BE49-F238E27FC236}">
                <a16:creationId xmlns:a16="http://schemas.microsoft.com/office/drawing/2014/main" id="{6E3B466D-5E2C-D375-48CA-6B108FC1190B}"/>
              </a:ext>
            </a:extLst>
          </p:cNvPr>
          <p:cNvPicPr>
            <a:picLocks noChangeAspect="1"/>
          </p:cNvPicPr>
          <p:nvPr/>
        </p:nvPicPr>
        <p:blipFill>
          <a:blip r:embed="rId4">
            <a:extLst>
              <a:ext uri="{BEBA8EAE-BF5A-486C-A8C5-ECC9F3942E4B}">
                <a14:imgProps xmlns:a14="http://schemas.microsoft.com/office/drawing/2010/main">
                  <a14:imgLayer r:embed="rId5">
                    <a14:imgEffect>
                      <a14:saturation sat="126000"/>
                    </a14:imgEffect>
                  </a14:imgLayer>
                </a14:imgProps>
              </a:ext>
              <a:ext uri="{28A0092B-C50C-407E-A947-70E740481C1C}">
                <a14:useLocalDpi xmlns:a14="http://schemas.microsoft.com/office/drawing/2010/main" val="0"/>
              </a:ext>
            </a:extLst>
          </a:blip>
          <a:srcRect l="2653" r="2653"/>
          <a:stretch/>
        </p:blipFill>
        <p:spPr>
          <a:xfrm>
            <a:off x="3741946" y="1867447"/>
            <a:ext cx="2784271" cy="1554855"/>
          </a:xfrm>
          <a:prstGeom prst="roundRect">
            <a:avLst>
              <a:gd name="adj" fmla="val 8594"/>
            </a:avLst>
          </a:prstGeom>
          <a:solidFill>
            <a:srgbClr val="FFFFFF">
              <a:shade val="85000"/>
            </a:srgbClr>
          </a:solidFill>
          <a:ln>
            <a:noFill/>
          </a:ln>
          <a:effectLst/>
        </p:spPr>
      </p:pic>
      <p:sp>
        <p:nvSpPr>
          <p:cNvPr id="11" name="Rectangles 5">
            <a:extLst>
              <a:ext uri="{FF2B5EF4-FFF2-40B4-BE49-F238E27FC236}">
                <a16:creationId xmlns:a16="http://schemas.microsoft.com/office/drawing/2014/main" id="{7D35795F-1B12-39E2-AE64-8D836CE20CF9}"/>
              </a:ext>
            </a:extLst>
          </p:cNvPr>
          <p:cNvSpPr/>
          <p:nvPr/>
        </p:nvSpPr>
        <p:spPr>
          <a:xfrm>
            <a:off x="1367517" y="5766828"/>
            <a:ext cx="5472523" cy="4745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200" b="1" dirty="0">
                <a:solidFill>
                  <a:srgbClr val="002060"/>
                </a:solidFill>
                <a:latin typeface="Arial Nova Light" panose="020B0304020202020204" pitchFamily="34" charset="0"/>
              </a:rPr>
              <a:t>New Deputy Governor of the Bank of Sierra Leone Appointed</a:t>
            </a:r>
            <a:r>
              <a:rPr lang="en-US" sz="1400" b="1" dirty="0">
                <a:solidFill>
                  <a:srgbClr val="002060"/>
                </a:solidFill>
                <a:latin typeface="Arial Nova Light" panose="020B0304020202020204" pitchFamily="34" charset="0"/>
              </a:rPr>
              <a:t>.</a:t>
            </a:r>
          </a:p>
        </p:txBody>
      </p:sp>
      <p:cxnSp>
        <p:nvCxnSpPr>
          <p:cNvPr id="13" name="Straight Connector 12">
            <a:extLst>
              <a:ext uri="{FF2B5EF4-FFF2-40B4-BE49-F238E27FC236}">
                <a16:creationId xmlns:a16="http://schemas.microsoft.com/office/drawing/2014/main" id="{D9C24D79-31F2-CD30-FB2D-58FD141993AE}"/>
              </a:ext>
            </a:extLst>
          </p:cNvPr>
          <p:cNvCxnSpPr>
            <a:cxnSpLocks/>
          </p:cNvCxnSpPr>
          <p:nvPr/>
        </p:nvCxnSpPr>
        <p:spPr>
          <a:xfrm>
            <a:off x="-30129" y="6148682"/>
            <a:ext cx="3224179" cy="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2548333-ED24-8F68-FD08-C236F6797150}"/>
              </a:ext>
            </a:extLst>
          </p:cNvPr>
          <p:cNvSpPr/>
          <p:nvPr/>
        </p:nvSpPr>
        <p:spPr>
          <a:xfrm>
            <a:off x="60748" y="6230692"/>
            <a:ext cx="3681198" cy="3139321"/>
          </a:xfrm>
          <a:prstGeom prst="rect">
            <a:avLst/>
          </a:prstGeom>
        </p:spPr>
        <p:txBody>
          <a:bodyPr wrap="square">
            <a:spAutoFit/>
          </a:bodyPr>
          <a:lstStyle/>
          <a:p>
            <a:pPr lvl="0" algn="just"/>
            <a:r>
              <a:rPr lang="en-US" sz="1100" dirty="0">
                <a:solidFill>
                  <a:prstClr val="black">
                    <a:lumMod val="95000"/>
                    <a:lumOff val="5000"/>
                  </a:prstClr>
                </a:solidFill>
                <a:latin typeface="Arial Nova Light" panose="020B0304020202020204" pitchFamily="34" charset="0"/>
              </a:rPr>
              <a:t>Dr. Joseph A. Tucker has been appointed  as the Deputy Governor, Monetary Stability at the Bank of Sierra Leone following parliamentary approval.</a:t>
            </a:r>
          </a:p>
          <a:p>
            <a:pPr lvl="0" algn="just"/>
            <a:endParaRPr lang="en-US" sz="1100" dirty="0">
              <a:solidFill>
                <a:prstClr val="black">
                  <a:lumMod val="95000"/>
                  <a:lumOff val="5000"/>
                </a:prstClr>
              </a:solidFill>
              <a:latin typeface="Arial Nova Light" panose="020B0304020202020204" pitchFamily="34" charset="0"/>
            </a:endParaRPr>
          </a:p>
          <a:p>
            <a:pPr lvl="0" algn="just"/>
            <a:r>
              <a:rPr lang="en-US" sz="1100" dirty="0">
                <a:solidFill>
                  <a:prstClr val="black">
                    <a:lumMod val="95000"/>
                    <a:lumOff val="5000"/>
                  </a:prstClr>
                </a:solidFill>
                <a:latin typeface="Arial Nova Light" panose="020B0304020202020204" pitchFamily="34" charset="0"/>
              </a:rPr>
              <a:t>The Deputy Governor’s responsibilities include contributing to the formulation and implementation of monetary policies aimed at sustaining economic growth and stability. </a:t>
            </a:r>
          </a:p>
          <a:p>
            <a:pPr lvl="0" algn="just"/>
            <a:endParaRPr lang="en-US" sz="1100" dirty="0">
              <a:solidFill>
                <a:prstClr val="black">
                  <a:lumMod val="95000"/>
                  <a:lumOff val="5000"/>
                </a:prstClr>
              </a:solidFill>
              <a:latin typeface="Arial Nova Light" panose="020B0304020202020204" pitchFamily="34" charset="0"/>
            </a:endParaRPr>
          </a:p>
          <a:p>
            <a:pPr lvl="0" algn="just"/>
            <a:r>
              <a:rPr lang="en-US" sz="1100" dirty="0">
                <a:solidFill>
                  <a:prstClr val="black">
                    <a:lumMod val="95000"/>
                    <a:lumOff val="5000"/>
                  </a:prstClr>
                </a:solidFill>
                <a:latin typeface="Arial Nova Light" panose="020B0304020202020204" pitchFamily="34" charset="0"/>
              </a:rPr>
              <a:t>As Sierra Leone navigates economic challenges and strives for monetary stability, Dr. Tucker’s appointment underscores the Bank’s commitment to fostering a robust monetary and financial environment.</a:t>
            </a:r>
          </a:p>
          <a:p>
            <a:pPr lvl="0" algn="just"/>
            <a:endParaRPr lang="en-US" sz="1100" dirty="0">
              <a:solidFill>
                <a:prstClr val="black">
                  <a:lumMod val="95000"/>
                  <a:lumOff val="5000"/>
                </a:prstClr>
              </a:solidFill>
              <a:latin typeface="Arial Nova Light" panose="020B0304020202020204" pitchFamily="34" charset="0"/>
            </a:endParaRPr>
          </a:p>
          <a:p>
            <a:pPr lvl="0" algn="just"/>
            <a:r>
              <a:rPr lang="en-US" sz="1100" dirty="0">
                <a:solidFill>
                  <a:prstClr val="black">
                    <a:lumMod val="95000"/>
                    <a:lumOff val="5000"/>
                  </a:prstClr>
                </a:solidFill>
                <a:latin typeface="Arial Nova Light" panose="020B0304020202020204" pitchFamily="34" charset="0"/>
              </a:rPr>
              <a:t>Dr. Joseph A Tucker, known for his expertise in economic affairs, will bring a wealth of experience to this pivotal role. </a:t>
            </a:r>
          </a:p>
          <a:p>
            <a:pPr lvl="0" algn="just"/>
            <a:endParaRPr lang="en-US" sz="1100" dirty="0">
              <a:solidFill>
                <a:prstClr val="black">
                  <a:lumMod val="95000"/>
                  <a:lumOff val="5000"/>
                </a:prstClr>
              </a:solidFill>
              <a:latin typeface="Arial Nova Light" panose="020B0304020202020204" pitchFamily="34" charset="0"/>
            </a:endParaRPr>
          </a:p>
          <a:p>
            <a:pPr lvl="0" algn="just"/>
            <a:endParaRPr lang="en-US" sz="1100" dirty="0">
              <a:solidFill>
                <a:schemeClr val="tx1">
                  <a:lumMod val="95000"/>
                  <a:lumOff val="5000"/>
                </a:schemeClr>
              </a:solidFill>
              <a:latin typeface="Arial Nova Light" panose="020B0304020202020204" pitchFamily="34" charset="0"/>
            </a:endParaRPr>
          </a:p>
        </p:txBody>
      </p:sp>
      <p:sp>
        <p:nvSpPr>
          <p:cNvPr id="21" name="TextBox 20">
            <a:extLst>
              <a:ext uri="{FF2B5EF4-FFF2-40B4-BE49-F238E27FC236}">
                <a16:creationId xmlns:a16="http://schemas.microsoft.com/office/drawing/2014/main" id="{6572BD54-4C9C-AA71-3983-954D2D57EE8E}"/>
              </a:ext>
            </a:extLst>
          </p:cNvPr>
          <p:cNvSpPr txBox="1"/>
          <p:nvPr/>
        </p:nvSpPr>
        <p:spPr>
          <a:xfrm>
            <a:off x="3944849" y="8053754"/>
            <a:ext cx="2505004"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Dr. Joseph A Tucker , Deputy Governor, Monetary Stability, Bank of Sierra Leone</a:t>
            </a:r>
          </a:p>
        </p:txBody>
      </p:sp>
      <p:pic>
        <p:nvPicPr>
          <p:cNvPr id="23" name="Picture 22">
            <a:extLst>
              <a:ext uri="{FF2B5EF4-FFF2-40B4-BE49-F238E27FC236}">
                <a16:creationId xmlns:a16="http://schemas.microsoft.com/office/drawing/2014/main" id="{0440CBA6-9705-4A92-6940-116F46BC283D}"/>
              </a:ext>
            </a:extLst>
          </p:cNvPr>
          <p:cNvPicPr>
            <a:picLocks noChangeAspect="1"/>
          </p:cNvPicPr>
          <p:nvPr/>
        </p:nvPicPr>
        <p:blipFill>
          <a:blip r:embed="rId6">
            <a:extLst>
              <a:ext uri="{28A0092B-C50C-407E-A947-70E740481C1C}">
                <a14:useLocalDpi xmlns:a14="http://schemas.microsoft.com/office/drawing/2010/main" val="0"/>
              </a:ext>
            </a:extLst>
          </a:blip>
          <a:srcRect t="7622" b="7622"/>
          <a:stretch/>
        </p:blipFill>
        <p:spPr>
          <a:xfrm>
            <a:off x="3953996" y="6214536"/>
            <a:ext cx="2620550" cy="1868433"/>
          </a:xfrm>
          <a:prstGeom prst="roundRect">
            <a:avLst>
              <a:gd name="adj" fmla="val 8594"/>
            </a:avLst>
          </a:prstGeom>
          <a:solidFill>
            <a:srgbClr val="FFFFFF">
              <a:shade val="85000"/>
            </a:srgbClr>
          </a:solidFill>
          <a:ln>
            <a:noFill/>
          </a:ln>
          <a:effectLst/>
        </p:spPr>
      </p:pic>
      <p:sp>
        <p:nvSpPr>
          <p:cNvPr id="26" name="TextBox 25">
            <a:extLst>
              <a:ext uri="{FF2B5EF4-FFF2-40B4-BE49-F238E27FC236}">
                <a16:creationId xmlns:a16="http://schemas.microsoft.com/office/drawing/2014/main" id="{712E22A5-F686-24EB-9E33-51F6450D51EA}"/>
              </a:ext>
            </a:extLst>
          </p:cNvPr>
          <p:cNvSpPr txBox="1"/>
          <p:nvPr/>
        </p:nvSpPr>
        <p:spPr>
          <a:xfrm>
            <a:off x="3906540" y="8415799"/>
            <a:ext cx="2686050" cy="938719"/>
          </a:xfrm>
          <a:prstGeom prst="rect">
            <a:avLst/>
          </a:prstGeom>
          <a:noFill/>
        </p:spPr>
        <p:txBody>
          <a:bodyPr wrap="square" rtlCol="0">
            <a:spAutoFit/>
          </a:bodyPr>
          <a:lstStyle/>
          <a:p>
            <a:pPr algn="just"/>
            <a:r>
              <a:rPr lang="en-US" sz="1100" dirty="0">
                <a:solidFill>
                  <a:prstClr val="black">
                    <a:lumMod val="95000"/>
                    <a:lumOff val="5000"/>
                  </a:prstClr>
                </a:solidFill>
                <a:latin typeface="Arial Nova Light" panose="020B0304020202020204" pitchFamily="34" charset="0"/>
              </a:rPr>
              <a:t>The Bank is optimistic about this appointment, as it aligns with the Bank’s vision for a resilient and prosperous economic future.</a:t>
            </a:r>
          </a:p>
          <a:p>
            <a:pPr algn="just"/>
            <a:endParaRPr lang="en-US" sz="1100" dirty="0"/>
          </a:p>
        </p:txBody>
      </p:sp>
    </p:spTree>
    <p:extLst>
      <p:ext uri="{BB962C8B-B14F-4D97-AF65-F5344CB8AC3E}">
        <p14:creationId xmlns:p14="http://schemas.microsoft.com/office/powerpoint/2010/main" val="282050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A1CCA10-8779-555A-C627-6BD36D3EF8E0}"/>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val="0"/>
              </a:ext>
            </a:extLst>
          </a:blip>
          <a:srcRect l="25855" t="18601" r="25855" b="18601"/>
          <a:stretch/>
        </p:blipFill>
        <p:spPr>
          <a:xfrm>
            <a:off x="5302949" y="4259345"/>
            <a:ext cx="1543050" cy="1018779"/>
          </a:xfrm>
          <a:prstGeom prst="roundRect">
            <a:avLst>
              <a:gd name="adj" fmla="val 8594"/>
            </a:avLst>
          </a:prstGeom>
          <a:solidFill>
            <a:srgbClr val="FFFFFF">
              <a:shade val="85000"/>
            </a:srgbClr>
          </a:solidFill>
          <a:ln>
            <a:noFill/>
          </a:ln>
          <a:effectLst/>
        </p:spPr>
      </p:pic>
      <p:pic>
        <p:nvPicPr>
          <p:cNvPr id="24" name="Picture 23">
            <a:extLst>
              <a:ext uri="{FF2B5EF4-FFF2-40B4-BE49-F238E27FC236}">
                <a16:creationId xmlns:a16="http://schemas.microsoft.com/office/drawing/2014/main" id="{70F6392A-5EF1-F2D3-A406-43F5B1E915D8}"/>
              </a:ext>
            </a:extLst>
          </p:cNvPr>
          <p:cNvPicPr>
            <a:picLocks noChangeAspect="1"/>
          </p:cNvPicPr>
          <p:nvPr/>
        </p:nvPicPr>
        <p:blipFill rotWithShape="1">
          <a:blip r:embed="rId5">
            <a:extLst>
              <a:ext uri="{28A0092B-C50C-407E-A947-70E740481C1C}">
                <a14:useLocalDpi xmlns:a14="http://schemas.microsoft.com/office/drawing/2010/main" val="0"/>
              </a:ext>
            </a:extLst>
          </a:blip>
          <a:srcRect l="-7582" r="15386"/>
          <a:stretch/>
        </p:blipFill>
        <p:spPr>
          <a:xfrm>
            <a:off x="3067362" y="4112139"/>
            <a:ext cx="2280256" cy="1281663"/>
          </a:xfrm>
          <a:prstGeom prst="roundRect">
            <a:avLst>
              <a:gd name="adj" fmla="val 8594"/>
            </a:avLst>
          </a:prstGeom>
          <a:solidFill>
            <a:srgbClr val="FFFFFF">
              <a:shade val="85000"/>
            </a:srgbClr>
          </a:solidFill>
          <a:ln>
            <a:noFill/>
          </a:ln>
          <a:effectLst/>
        </p:spPr>
      </p:pic>
      <p:sp>
        <p:nvSpPr>
          <p:cNvPr id="4" name="Footer Placeholder 3">
            <a:extLst>
              <a:ext uri="{FF2B5EF4-FFF2-40B4-BE49-F238E27FC236}">
                <a16:creationId xmlns:a16="http://schemas.microsoft.com/office/drawing/2014/main" id="{CCCC687D-C9E5-94B1-7AF8-4769DFC7BED3}"/>
              </a:ext>
            </a:extLst>
          </p:cNvPr>
          <p:cNvSpPr>
            <a:spLocks noGrp="1"/>
          </p:cNvSpPr>
          <p:nvPr>
            <p:ph type="ftr" sz="quarter" idx="11"/>
          </p:nvPr>
        </p:nvSpPr>
        <p:spPr/>
        <p:txBody>
          <a:bodyPr/>
          <a:lstStyle/>
          <a:p>
            <a:r>
              <a:rPr lang="en-CA" dirty="0"/>
              <a:t>Financial Inclusion Secretariat (FIS)</a:t>
            </a:r>
          </a:p>
        </p:txBody>
      </p:sp>
      <p:sp>
        <p:nvSpPr>
          <p:cNvPr id="5" name="Slide Number Placeholder 4">
            <a:extLst>
              <a:ext uri="{FF2B5EF4-FFF2-40B4-BE49-F238E27FC236}">
                <a16:creationId xmlns:a16="http://schemas.microsoft.com/office/drawing/2014/main" id="{088FA200-21E8-ED97-1E72-150566691F1E}"/>
              </a:ext>
            </a:extLst>
          </p:cNvPr>
          <p:cNvSpPr>
            <a:spLocks noGrp="1"/>
          </p:cNvSpPr>
          <p:nvPr>
            <p:ph type="sldNum" sz="quarter" idx="12"/>
          </p:nvPr>
        </p:nvSpPr>
        <p:spPr/>
        <p:txBody>
          <a:bodyPr/>
          <a:lstStyle/>
          <a:p>
            <a:fld id="{6CD983BF-64F8-4532-8D16-5B5295B70C03}" type="slidenum">
              <a:rPr lang="en-CA" smtClean="0"/>
              <a:t>3</a:t>
            </a:fld>
            <a:endParaRPr lang="en-CA" dirty="0"/>
          </a:p>
        </p:txBody>
      </p:sp>
      <p:grpSp>
        <p:nvGrpSpPr>
          <p:cNvPr id="6" name="Group 5">
            <a:extLst>
              <a:ext uri="{FF2B5EF4-FFF2-40B4-BE49-F238E27FC236}">
                <a16:creationId xmlns:a16="http://schemas.microsoft.com/office/drawing/2014/main" id="{9C615AD4-C8DC-7DC6-CBF2-D10C1E796D72}"/>
              </a:ext>
            </a:extLst>
          </p:cNvPr>
          <p:cNvGrpSpPr/>
          <p:nvPr/>
        </p:nvGrpSpPr>
        <p:grpSpPr>
          <a:xfrm>
            <a:off x="283391" y="1183095"/>
            <a:ext cx="780370" cy="780370"/>
            <a:chOff x="283391" y="5707238"/>
            <a:chExt cx="780370" cy="780370"/>
          </a:xfrm>
        </p:grpSpPr>
        <p:sp>
          <p:nvSpPr>
            <p:cNvPr id="7" name="Oval 6">
              <a:extLst>
                <a:ext uri="{FF2B5EF4-FFF2-40B4-BE49-F238E27FC236}">
                  <a16:creationId xmlns:a16="http://schemas.microsoft.com/office/drawing/2014/main" id="{8770E002-9D48-9BD8-5DBE-9993B4B2ED3F}"/>
                </a:ext>
              </a:extLst>
            </p:cNvPr>
            <p:cNvSpPr/>
            <p:nvPr/>
          </p:nvSpPr>
          <p:spPr>
            <a:xfrm>
              <a:off x="283391" y="5707238"/>
              <a:ext cx="780370" cy="78037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Chat outline">
              <a:extLst>
                <a:ext uri="{FF2B5EF4-FFF2-40B4-BE49-F238E27FC236}">
                  <a16:creationId xmlns:a16="http://schemas.microsoft.com/office/drawing/2014/main" id="{F51B3A27-2D45-EC03-88AF-22727D7BD5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47685" y="5771531"/>
              <a:ext cx="651783" cy="651783"/>
            </a:xfrm>
            <a:prstGeom prst="rect">
              <a:avLst/>
            </a:prstGeom>
          </p:spPr>
        </p:pic>
      </p:grpSp>
      <p:sp>
        <p:nvSpPr>
          <p:cNvPr id="9" name="Rectangle 8">
            <a:extLst>
              <a:ext uri="{FF2B5EF4-FFF2-40B4-BE49-F238E27FC236}">
                <a16:creationId xmlns:a16="http://schemas.microsoft.com/office/drawing/2014/main" id="{2BE61240-782E-E729-C062-BEBED583599D}"/>
              </a:ext>
            </a:extLst>
          </p:cNvPr>
          <p:cNvSpPr/>
          <p:nvPr/>
        </p:nvSpPr>
        <p:spPr>
          <a:xfrm>
            <a:off x="1136922" y="1054631"/>
            <a:ext cx="5510848" cy="272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spc="300" dirty="0">
                <a:solidFill>
                  <a:srgbClr val="1EB53A"/>
                </a:solidFill>
                <a:latin typeface="Abadi Extra Light" panose="020B0204020104020204" pitchFamily="34" charset="0"/>
              </a:rPr>
              <a:t>BANK OF SIERRA LEONE PROMOTING FINANCIAL INCLUSION BY PARTICIPATING IN STRATEGIC WORKSHOPS </a:t>
            </a:r>
            <a:endParaRPr lang="en-CA" sz="1400" b="1" spc="300" dirty="0">
              <a:solidFill>
                <a:srgbClr val="1EB53A"/>
              </a:solidFill>
              <a:latin typeface="Abadi Extra Light" panose="020B0204020104020204" pitchFamily="34" charset="0"/>
            </a:endParaRPr>
          </a:p>
        </p:txBody>
      </p:sp>
      <p:cxnSp>
        <p:nvCxnSpPr>
          <p:cNvPr id="10" name="Straight Connector 9">
            <a:extLst>
              <a:ext uri="{FF2B5EF4-FFF2-40B4-BE49-F238E27FC236}">
                <a16:creationId xmlns:a16="http://schemas.microsoft.com/office/drawing/2014/main" id="{0EAC1CD3-69EB-582B-AAE4-6C29C6152184}"/>
              </a:ext>
            </a:extLst>
          </p:cNvPr>
          <p:cNvCxnSpPr>
            <a:cxnSpLocks/>
          </p:cNvCxnSpPr>
          <p:nvPr/>
        </p:nvCxnSpPr>
        <p:spPr>
          <a:xfrm>
            <a:off x="1370864" y="1738339"/>
            <a:ext cx="5454469" cy="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6" name="Rectangles 5">
            <a:extLst>
              <a:ext uri="{FF2B5EF4-FFF2-40B4-BE49-F238E27FC236}">
                <a16:creationId xmlns:a16="http://schemas.microsoft.com/office/drawing/2014/main" id="{F640B8D4-ECAE-F185-59E1-D4581EBE8EA4}"/>
              </a:ext>
            </a:extLst>
          </p:cNvPr>
          <p:cNvSpPr/>
          <p:nvPr/>
        </p:nvSpPr>
        <p:spPr>
          <a:xfrm>
            <a:off x="1488261" y="1763844"/>
            <a:ext cx="5438458" cy="259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200" b="1" dirty="0">
                <a:solidFill>
                  <a:srgbClr val="002060"/>
                </a:solidFill>
                <a:latin typeface="Arial Nova Light" panose="020B0304020202020204" pitchFamily="34" charset="0"/>
              </a:rPr>
              <a:t>  BSL participated in a Workshop on the formalization of the informal sector.</a:t>
            </a:r>
          </a:p>
        </p:txBody>
      </p:sp>
      <p:sp>
        <p:nvSpPr>
          <p:cNvPr id="17" name="Rectangles 6">
            <a:extLst>
              <a:ext uri="{FF2B5EF4-FFF2-40B4-BE49-F238E27FC236}">
                <a16:creationId xmlns:a16="http://schemas.microsoft.com/office/drawing/2014/main" id="{20FD3481-C6A2-E04F-62B9-3A8D3C6C7F49}"/>
              </a:ext>
            </a:extLst>
          </p:cNvPr>
          <p:cNvSpPr/>
          <p:nvPr/>
        </p:nvSpPr>
        <p:spPr>
          <a:xfrm>
            <a:off x="360796" y="2162306"/>
            <a:ext cx="6226925" cy="15599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0" algn="just"/>
            <a:r>
              <a:rPr lang="en-US" sz="1100" dirty="0">
                <a:solidFill>
                  <a:prstClr val="black">
                    <a:lumMod val="95000"/>
                    <a:lumOff val="5000"/>
                  </a:prstClr>
                </a:solidFill>
                <a:latin typeface="Arial Nova Light" panose="020B0304020202020204" pitchFamily="34" charset="0"/>
              </a:rPr>
              <a:t>The International Labor Organization (ILO) in collaboration with the United Nations Development Program (UNDP) organized a one-day workshop on the theme “How can financial services facilitate transition from the informal to the formal sector in Sierra Leone”. The workshop aimed to support the development and implementation of favorable regulatory conditions and relevant incentives for businesses to formalize by inviting ideas from stakeholders both in the formal and informal sectors, in particular, the central bank and financial service providers that can create favorable conditions for formalization. The workshop also attracted participants from non-governmental organizations, ministries, departments and agencies, and civil society organizations to discuss barriers to formalization. </a:t>
            </a:r>
          </a:p>
          <a:p>
            <a:pPr lvl="0" algn="just"/>
            <a:endParaRPr lang="en-US" sz="900" dirty="0">
              <a:solidFill>
                <a:prstClr val="black">
                  <a:lumMod val="95000"/>
                  <a:lumOff val="5000"/>
                </a:prstClr>
              </a:solidFill>
              <a:latin typeface="Arial Nova Light" panose="020B0304020202020204" pitchFamily="34" charset="0"/>
            </a:endParaRPr>
          </a:p>
          <a:p>
            <a:pPr algn="just"/>
            <a:endParaRPr lang="en-US" sz="900" dirty="0">
              <a:solidFill>
                <a:schemeClr val="tx1">
                  <a:lumMod val="95000"/>
                  <a:lumOff val="5000"/>
                </a:schemeClr>
              </a:solidFill>
              <a:latin typeface="Arial Nova Light" panose="020B0304020202020204" pitchFamily="34" charset="0"/>
            </a:endParaRPr>
          </a:p>
        </p:txBody>
      </p:sp>
      <p:sp>
        <p:nvSpPr>
          <p:cNvPr id="19" name="Rectangles 5">
            <a:extLst>
              <a:ext uri="{FF2B5EF4-FFF2-40B4-BE49-F238E27FC236}">
                <a16:creationId xmlns:a16="http://schemas.microsoft.com/office/drawing/2014/main" id="{252D07B9-A8D1-7CD4-89A1-8862D27F2E94}"/>
              </a:ext>
            </a:extLst>
          </p:cNvPr>
          <p:cNvSpPr/>
          <p:nvPr/>
        </p:nvSpPr>
        <p:spPr>
          <a:xfrm>
            <a:off x="2270030" y="5993803"/>
            <a:ext cx="5438458" cy="3274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200" b="1" dirty="0">
                <a:solidFill>
                  <a:schemeClr val="accent1">
                    <a:lumMod val="50000"/>
                  </a:schemeClr>
                </a:solidFill>
                <a:latin typeface=""/>
              </a:rPr>
              <a:t> </a:t>
            </a:r>
            <a:r>
              <a:rPr lang="en-US" sz="1200" b="1" dirty="0">
                <a:solidFill>
                  <a:srgbClr val="002060"/>
                </a:solidFill>
                <a:latin typeface="Arial Nova Light" panose="020B0304020202020204" pitchFamily="34" charset="0"/>
              </a:rPr>
              <a:t>Bank of Sierra Leone Joined </a:t>
            </a:r>
            <a:r>
              <a:rPr lang="en-US" sz="1200" b="1" dirty="0" err="1">
                <a:solidFill>
                  <a:srgbClr val="002060"/>
                </a:solidFill>
                <a:latin typeface="Arial Nova Light" panose="020B0304020202020204" pitchFamily="34" charset="0"/>
              </a:rPr>
              <a:t>WiAN</a:t>
            </a:r>
            <a:r>
              <a:rPr lang="en-US" sz="1200" b="1" dirty="0">
                <a:solidFill>
                  <a:srgbClr val="002060"/>
                </a:solidFill>
                <a:latin typeface="Arial Nova Light" panose="020B0304020202020204" pitchFamily="34" charset="0"/>
              </a:rPr>
              <a:t> in a Strategic Planning Workshop</a:t>
            </a:r>
          </a:p>
          <a:p>
            <a:endParaRPr lang="en-US" sz="1200" b="1" dirty="0">
              <a:solidFill>
                <a:srgbClr val="002060"/>
              </a:solidFill>
              <a:latin typeface="Arial Nova Light" panose="020B0304020202020204" pitchFamily="34" charset="0"/>
            </a:endParaRPr>
          </a:p>
        </p:txBody>
      </p:sp>
      <p:sp>
        <p:nvSpPr>
          <p:cNvPr id="20" name="Rectangles 6">
            <a:extLst>
              <a:ext uri="{FF2B5EF4-FFF2-40B4-BE49-F238E27FC236}">
                <a16:creationId xmlns:a16="http://schemas.microsoft.com/office/drawing/2014/main" id="{1BEDDE4D-333E-FA46-9884-387BF86949C2}"/>
              </a:ext>
            </a:extLst>
          </p:cNvPr>
          <p:cNvSpPr/>
          <p:nvPr/>
        </p:nvSpPr>
        <p:spPr>
          <a:xfrm>
            <a:off x="326933" y="6237252"/>
            <a:ext cx="3782423" cy="29434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0" algn="just"/>
            <a:r>
              <a:rPr lang="en-US" sz="1100" dirty="0">
                <a:solidFill>
                  <a:prstClr val="black"/>
                </a:solidFill>
                <a:latin typeface="Arial Nova Light" panose="020B0504020202020204" pitchFamily="34" charset="0"/>
              </a:rPr>
              <a:t>The Women in Agriculture Network Sierra Leone (</a:t>
            </a:r>
            <a:r>
              <a:rPr lang="en-US" sz="1100" dirty="0" err="1">
                <a:solidFill>
                  <a:prstClr val="black"/>
                </a:solidFill>
                <a:latin typeface="Arial Nova Light" panose="020B0504020202020204" pitchFamily="34" charset="0"/>
              </a:rPr>
              <a:t>WiAN</a:t>
            </a:r>
            <a:r>
              <a:rPr lang="en-US" sz="1100" dirty="0">
                <a:solidFill>
                  <a:prstClr val="black"/>
                </a:solidFill>
                <a:latin typeface="Arial Nova Light" panose="020B0504020202020204" pitchFamily="34" charset="0"/>
              </a:rPr>
              <a:t>-SL) invites BSL to a  two-day strategic planning workshop to brainstorm opportunities that empower women for sustainable agricultural development, thereby promoting food security in rural communities and improving the livelihood and socio-economic status of women and the vulnerable population across the Country. </a:t>
            </a:r>
          </a:p>
          <a:p>
            <a:pPr lvl="0" algn="just"/>
            <a:endParaRPr lang="en-US" sz="1100" dirty="0">
              <a:solidFill>
                <a:prstClr val="black"/>
              </a:solidFill>
              <a:latin typeface="Arial Nova Light" panose="020B0504020202020204" pitchFamily="34" charset="0"/>
            </a:endParaRPr>
          </a:p>
          <a:p>
            <a:pPr lvl="0" algn="just"/>
            <a:r>
              <a:rPr lang="en-US" sz="1100" dirty="0">
                <a:solidFill>
                  <a:prstClr val="black"/>
                </a:solidFill>
                <a:latin typeface="Arial Nova Light" panose="020B0504020202020204" pitchFamily="34" charset="0"/>
              </a:rPr>
              <a:t>The workshop stressed the importance of financial inclusion and access to finance, especially for women in the agricultural sector and individuals with disabilities. It was launched by the First Lady of the Republic of Sierra Leone – H.E. Dr. Fatima </a:t>
            </a:r>
            <a:r>
              <a:rPr lang="en-US" sz="1100" dirty="0" err="1">
                <a:solidFill>
                  <a:prstClr val="black"/>
                </a:solidFill>
                <a:latin typeface="Arial Nova Light" panose="020B0504020202020204" pitchFamily="34" charset="0"/>
              </a:rPr>
              <a:t>Jabbie</a:t>
            </a:r>
            <a:r>
              <a:rPr lang="en-US" sz="1100" dirty="0">
                <a:solidFill>
                  <a:prstClr val="black"/>
                </a:solidFill>
                <a:latin typeface="Arial Nova Light" panose="020B0504020202020204" pitchFamily="34" charset="0"/>
              </a:rPr>
              <a:t> </a:t>
            </a:r>
            <a:r>
              <a:rPr lang="en-US" sz="1100" dirty="0" err="1">
                <a:solidFill>
                  <a:prstClr val="black"/>
                </a:solidFill>
                <a:latin typeface="Arial Nova Light" panose="020B0504020202020204" pitchFamily="34" charset="0"/>
              </a:rPr>
              <a:t>Maada</a:t>
            </a:r>
            <a:r>
              <a:rPr lang="en-US" sz="1100" dirty="0">
                <a:solidFill>
                  <a:prstClr val="black"/>
                </a:solidFill>
                <a:latin typeface="Arial Nova Light" panose="020B0504020202020204" pitchFamily="34" charset="0"/>
              </a:rPr>
              <a:t> Bio. </a:t>
            </a:r>
          </a:p>
          <a:p>
            <a:pPr lvl="0" algn="just"/>
            <a:endParaRPr lang="en-US" sz="1100" dirty="0">
              <a:solidFill>
                <a:prstClr val="black"/>
              </a:solidFill>
              <a:latin typeface="Arial Nova Light" panose="020B0504020202020204" pitchFamily="34" charset="0"/>
            </a:endParaRPr>
          </a:p>
          <a:p>
            <a:pPr lvl="0" algn="just"/>
            <a:r>
              <a:rPr lang="en-US" sz="1100" dirty="0">
                <a:solidFill>
                  <a:prstClr val="black"/>
                </a:solidFill>
                <a:latin typeface="Arial Nova Light" panose="020B0504020202020204" pitchFamily="34" charset="0"/>
              </a:rPr>
              <a:t>In attendance were representation from the formal and informal sectors, i.e. the central bank, financial service providers, non-governmental organizations, ministries, departments and agencies, and civil society organizations.</a:t>
            </a:r>
          </a:p>
          <a:p>
            <a:pPr algn="just"/>
            <a:endParaRPr lang="en-US" sz="1100" dirty="0">
              <a:latin typeface="Arial Nova Light" panose="020B0504020202020204" pitchFamily="34" charset="0"/>
            </a:endParaRPr>
          </a:p>
        </p:txBody>
      </p:sp>
      <p:pic>
        <p:nvPicPr>
          <p:cNvPr id="13" name="Picture 12">
            <a:extLst>
              <a:ext uri="{FF2B5EF4-FFF2-40B4-BE49-F238E27FC236}">
                <a16:creationId xmlns:a16="http://schemas.microsoft.com/office/drawing/2014/main" id="{C488BB0B-7727-0E28-8013-38DC7C2D48FB}"/>
              </a:ext>
            </a:extLst>
          </p:cNvPr>
          <p:cNvPicPr>
            <a:picLocks noChangeAspect="1"/>
          </p:cNvPicPr>
          <p:nvPr/>
        </p:nvPicPr>
        <p:blipFill>
          <a:blip r:embed="rId8" cstate="print">
            <a:extLst>
              <a:ext uri="{28A0092B-C50C-407E-A947-70E740481C1C}">
                <a14:useLocalDpi xmlns:a14="http://schemas.microsoft.com/office/drawing/2010/main" val="0"/>
              </a:ext>
            </a:extLst>
          </a:blip>
          <a:srcRect t="7994" b="7994"/>
          <a:stretch/>
        </p:blipFill>
        <p:spPr>
          <a:xfrm>
            <a:off x="414328" y="3822306"/>
            <a:ext cx="3139905" cy="1858645"/>
          </a:xfrm>
          <a:prstGeom prst="roundRect">
            <a:avLst>
              <a:gd name="adj" fmla="val 8594"/>
            </a:avLst>
          </a:prstGeom>
          <a:solidFill>
            <a:srgbClr val="FFFFFF">
              <a:shade val="85000"/>
            </a:srgbClr>
          </a:solidFill>
          <a:ln>
            <a:noFill/>
          </a:ln>
          <a:effectLst/>
        </p:spPr>
      </p:pic>
      <p:pic>
        <p:nvPicPr>
          <p:cNvPr id="21" name="Picture 20">
            <a:extLst>
              <a:ext uri="{FF2B5EF4-FFF2-40B4-BE49-F238E27FC236}">
                <a16:creationId xmlns:a16="http://schemas.microsoft.com/office/drawing/2014/main" id="{2B31FE43-F0A2-B6E6-D6A9-5DE0BB9B0922}"/>
              </a:ext>
            </a:extLst>
          </p:cNvPr>
          <p:cNvPicPr>
            <a:picLocks noChangeAspect="1"/>
          </p:cNvPicPr>
          <p:nvPr/>
        </p:nvPicPr>
        <p:blipFill>
          <a:blip r:embed="rId9" cstate="print">
            <a:extLst>
              <a:ext uri="{28A0092B-C50C-407E-A947-70E740481C1C}">
                <a14:useLocalDpi xmlns:a14="http://schemas.microsoft.com/office/drawing/2010/main" val="0"/>
              </a:ext>
            </a:extLst>
          </a:blip>
          <a:srcRect t="3305" b="3305"/>
          <a:stretch/>
        </p:blipFill>
        <p:spPr>
          <a:xfrm>
            <a:off x="4098099" y="6237252"/>
            <a:ext cx="2551236" cy="1547848"/>
          </a:xfrm>
          <a:prstGeom prst="roundRect">
            <a:avLst>
              <a:gd name="adj" fmla="val 8594"/>
            </a:avLst>
          </a:prstGeom>
          <a:solidFill>
            <a:srgbClr val="FFFFFF">
              <a:shade val="85000"/>
            </a:srgbClr>
          </a:solidFill>
          <a:ln>
            <a:noFill/>
          </a:ln>
          <a:effectLst/>
        </p:spPr>
      </p:pic>
      <p:pic>
        <p:nvPicPr>
          <p:cNvPr id="14" name="Picture 13">
            <a:extLst>
              <a:ext uri="{FF2B5EF4-FFF2-40B4-BE49-F238E27FC236}">
                <a16:creationId xmlns:a16="http://schemas.microsoft.com/office/drawing/2014/main" id="{EB8FCC8D-F7E0-BC33-727E-414396823B5D}"/>
              </a:ext>
            </a:extLst>
          </p:cNvPr>
          <p:cNvPicPr>
            <a:picLocks noChangeAspect="1"/>
          </p:cNvPicPr>
          <p:nvPr/>
        </p:nvPicPr>
        <p:blipFill>
          <a:blip r:embed="rId10" cstate="print">
            <a:extLst>
              <a:ext uri="{28A0092B-C50C-407E-A947-70E740481C1C}">
                <a14:useLocalDpi xmlns:a14="http://schemas.microsoft.com/office/drawing/2010/main" val="0"/>
              </a:ext>
            </a:extLst>
          </a:blip>
          <a:srcRect l="422" r="422"/>
          <a:stretch/>
        </p:blipFill>
        <p:spPr>
          <a:xfrm>
            <a:off x="4106320" y="8097952"/>
            <a:ext cx="2546052" cy="1167614"/>
          </a:xfrm>
          <a:prstGeom prst="roundRect">
            <a:avLst>
              <a:gd name="adj" fmla="val 8594"/>
            </a:avLst>
          </a:prstGeom>
          <a:solidFill>
            <a:srgbClr val="FFFFFF">
              <a:shade val="85000"/>
            </a:srgbClr>
          </a:solidFill>
          <a:ln>
            <a:noFill/>
          </a:ln>
          <a:effectLst/>
        </p:spPr>
      </p:pic>
      <p:sp>
        <p:nvSpPr>
          <p:cNvPr id="18" name="TextBox 17">
            <a:extLst>
              <a:ext uri="{FF2B5EF4-FFF2-40B4-BE49-F238E27FC236}">
                <a16:creationId xmlns:a16="http://schemas.microsoft.com/office/drawing/2014/main" id="{079FC476-7331-0937-4E8B-2C3D506B9C08}"/>
              </a:ext>
            </a:extLst>
          </p:cNvPr>
          <p:cNvSpPr txBox="1"/>
          <p:nvPr/>
        </p:nvSpPr>
        <p:spPr>
          <a:xfrm>
            <a:off x="360796" y="5669298"/>
            <a:ext cx="2505004" cy="200055"/>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Cross –section of participants at the workshop</a:t>
            </a:r>
          </a:p>
        </p:txBody>
      </p:sp>
      <p:sp>
        <p:nvSpPr>
          <p:cNvPr id="22" name="TextBox 21">
            <a:extLst>
              <a:ext uri="{FF2B5EF4-FFF2-40B4-BE49-F238E27FC236}">
                <a16:creationId xmlns:a16="http://schemas.microsoft.com/office/drawing/2014/main" id="{079FC476-7331-0937-4E8B-2C3D506B9C08}"/>
              </a:ext>
            </a:extLst>
          </p:cNvPr>
          <p:cNvSpPr txBox="1"/>
          <p:nvPr/>
        </p:nvSpPr>
        <p:spPr>
          <a:xfrm>
            <a:off x="4098619" y="7742117"/>
            <a:ext cx="2505004" cy="415498"/>
          </a:xfrm>
          <a:prstGeom prst="rect">
            <a:avLst/>
          </a:prstGeom>
          <a:noFill/>
        </p:spPr>
        <p:txBody>
          <a:bodyPr wrap="square" rtlCol="0">
            <a:spAutoFit/>
          </a:bodyPr>
          <a:lstStyle/>
          <a:p>
            <a:pPr algn="just"/>
            <a:r>
              <a:rPr lang="en-US" sz="700" i="1" dirty="0">
                <a:solidFill>
                  <a:schemeClr val="accent1">
                    <a:lumMod val="50000"/>
                  </a:schemeClr>
                </a:solidFill>
                <a:latin typeface="Arial Nova Light" panose="020B0304020202020204" pitchFamily="34" charset="0"/>
              </a:rPr>
              <a:t>H.E. Dr. Fatima Bio, the First Lady of the Republic of Sierra Leone and  Cross –section of participants at the workshop</a:t>
            </a:r>
          </a:p>
        </p:txBody>
      </p:sp>
    </p:spTree>
    <p:extLst>
      <p:ext uri="{BB962C8B-B14F-4D97-AF65-F5344CB8AC3E}">
        <p14:creationId xmlns:p14="http://schemas.microsoft.com/office/powerpoint/2010/main" val="243381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CC687D-C9E5-94B1-7AF8-4769DFC7BED3}"/>
              </a:ext>
            </a:extLst>
          </p:cNvPr>
          <p:cNvSpPr>
            <a:spLocks noGrp="1"/>
          </p:cNvSpPr>
          <p:nvPr>
            <p:ph type="ftr" sz="quarter" idx="11"/>
          </p:nvPr>
        </p:nvSpPr>
        <p:spPr/>
        <p:txBody>
          <a:bodyPr/>
          <a:lstStyle/>
          <a:p>
            <a:r>
              <a:rPr lang="en-CA" dirty="0"/>
              <a:t>Financial Inclusion Secretariat (FIS)</a:t>
            </a:r>
          </a:p>
        </p:txBody>
      </p:sp>
      <p:sp>
        <p:nvSpPr>
          <p:cNvPr id="5" name="Slide Number Placeholder 4">
            <a:extLst>
              <a:ext uri="{FF2B5EF4-FFF2-40B4-BE49-F238E27FC236}">
                <a16:creationId xmlns:a16="http://schemas.microsoft.com/office/drawing/2014/main" id="{088FA200-21E8-ED97-1E72-150566691F1E}"/>
              </a:ext>
            </a:extLst>
          </p:cNvPr>
          <p:cNvSpPr>
            <a:spLocks noGrp="1"/>
          </p:cNvSpPr>
          <p:nvPr>
            <p:ph type="sldNum" sz="quarter" idx="12"/>
          </p:nvPr>
        </p:nvSpPr>
        <p:spPr/>
        <p:txBody>
          <a:bodyPr/>
          <a:lstStyle/>
          <a:p>
            <a:fld id="{6CD983BF-64F8-4532-8D16-5B5295B70C03}" type="slidenum">
              <a:rPr lang="en-CA" smtClean="0"/>
              <a:t>4</a:t>
            </a:fld>
            <a:endParaRPr lang="en-CA" dirty="0"/>
          </a:p>
        </p:txBody>
      </p:sp>
      <p:sp>
        <p:nvSpPr>
          <p:cNvPr id="2" name="Rectangles 1">
            <a:extLst>
              <a:ext uri="{FF2B5EF4-FFF2-40B4-BE49-F238E27FC236}">
                <a16:creationId xmlns:a16="http://schemas.microsoft.com/office/drawing/2014/main" id="{408C748D-949F-4998-A13D-51F74D98B476}"/>
              </a:ext>
            </a:extLst>
          </p:cNvPr>
          <p:cNvSpPr/>
          <p:nvPr/>
        </p:nvSpPr>
        <p:spPr>
          <a:xfrm>
            <a:off x="277449" y="960086"/>
            <a:ext cx="5992722" cy="53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b="1" dirty="0">
                <a:solidFill>
                  <a:schemeClr val="accent5">
                    <a:lumMod val="50000"/>
                  </a:schemeClr>
                </a:solidFill>
                <a:latin typeface="Arial Nova Light" panose="020B0304020202020204" pitchFamily="34" charset="0"/>
              </a:rPr>
              <a:t>THE BANK OF SIERRA LEONE HAS COMPLETED THE IMPLEMENTATION OF THE GEOSPATIAL PROJECT</a:t>
            </a:r>
          </a:p>
        </p:txBody>
      </p:sp>
      <p:sp>
        <p:nvSpPr>
          <p:cNvPr id="3" name="Text Box 6">
            <a:extLst>
              <a:ext uri="{FF2B5EF4-FFF2-40B4-BE49-F238E27FC236}">
                <a16:creationId xmlns:a16="http://schemas.microsoft.com/office/drawing/2014/main" id="{0EA28DF0-E0AC-A9EB-88B5-3F4A2FDDE172}"/>
              </a:ext>
            </a:extLst>
          </p:cNvPr>
          <p:cNvSpPr txBox="1"/>
          <p:nvPr/>
        </p:nvSpPr>
        <p:spPr>
          <a:xfrm>
            <a:off x="274019" y="1326706"/>
            <a:ext cx="3151551" cy="4154984"/>
          </a:xfrm>
          <a:prstGeom prst="rect">
            <a:avLst/>
          </a:prstGeom>
          <a:noFill/>
          <a:ln w="9525">
            <a:noFill/>
          </a:ln>
        </p:spPr>
        <p:txBody>
          <a:bodyPr wrap="square">
            <a:spAutoFit/>
          </a:bodyPr>
          <a:lstStyle/>
          <a:p>
            <a:pPr lvl="0" algn="just">
              <a:buSzPts val="1200"/>
            </a:pPr>
            <a:r>
              <a:rPr lang="en-US" sz="1100" dirty="0">
                <a:solidFill>
                  <a:prstClr val="black"/>
                </a:solidFill>
                <a:latin typeface="Arial Nova Light" panose="020B0504020202020204" pitchFamily="34" charset="0"/>
              </a:rPr>
              <a:t>As part of the implementation of the National Strategy for Financial Inclusion 2022-2026, the World Bank in December 2022 supported the Bank of Sierra Leone in recruiting a consultant to update the current database on financial access points from all regulated financial institutions; develop an interactive dashboard of access points visualized at both district and chiefdom levels and design, develop and operationalize a mobile app to continuously update the financial access points. </a:t>
            </a:r>
          </a:p>
          <a:p>
            <a:pPr lvl="0" algn="just">
              <a:buSzPts val="1200"/>
            </a:pPr>
            <a:endParaRPr lang="en-US" sz="1100" dirty="0">
              <a:solidFill>
                <a:prstClr val="black"/>
              </a:solidFill>
              <a:latin typeface="Arial Nova Light" panose="020B0504020202020204" pitchFamily="34" charset="0"/>
            </a:endParaRPr>
          </a:p>
          <a:p>
            <a:pPr lvl="0" algn="just">
              <a:buSzPts val="1200"/>
            </a:pPr>
            <a:r>
              <a:rPr lang="en-US" sz="1100" dirty="0">
                <a:solidFill>
                  <a:prstClr val="black"/>
                </a:solidFill>
                <a:latin typeface="Arial Nova Light" panose="020B0504020202020204" pitchFamily="34" charset="0"/>
              </a:rPr>
              <a:t>The project has been completed and results were presented to the management of the Bank of Sierra Leone (BSL) on Thursday 28th September 2023. Training on the project was also conducted for the staff of the Bank and the Financial Service Providers (FSPs).</a:t>
            </a:r>
          </a:p>
          <a:p>
            <a:pPr lvl="0" algn="just">
              <a:buSzPts val="1200"/>
            </a:pPr>
            <a:endParaRPr lang="en-US" sz="1100" dirty="0">
              <a:solidFill>
                <a:prstClr val="black"/>
              </a:solidFill>
              <a:latin typeface="Arial Nova Light" panose="020B0504020202020204" pitchFamily="34" charset="0"/>
            </a:endParaRPr>
          </a:p>
          <a:p>
            <a:pPr lvl="0" algn="just">
              <a:buSzPts val="1200"/>
            </a:pPr>
            <a:r>
              <a:rPr lang="en-US" sz="1100" dirty="0">
                <a:solidFill>
                  <a:prstClr val="black"/>
                </a:solidFill>
                <a:latin typeface="Arial Nova Light" panose="020B0504020202020204" pitchFamily="34" charset="0"/>
              </a:rPr>
              <a:t>The project's final report has been presented to the BSL and relevant stakeholders. Operationalization of the interactive dashboard and mobile app to continuously update the financial access points has commenced.</a:t>
            </a:r>
          </a:p>
        </p:txBody>
      </p:sp>
      <p:pic>
        <p:nvPicPr>
          <p:cNvPr id="8" name="Picture 7">
            <a:extLst>
              <a:ext uri="{FF2B5EF4-FFF2-40B4-BE49-F238E27FC236}">
                <a16:creationId xmlns:a16="http://schemas.microsoft.com/office/drawing/2014/main" id="{35FB7179-2E08-C9DB-2D7E-10A4BDE6C1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760" b="42319"/>
          <a:stretch/>
        </p:blipFill>
        <p:spPr>
          <a:xfrm>
            <a:off x="3670178" y="1421784"/>
            <a:ext cx="2599993" cy="1696662"/>
          </a:xfrm>
          <a:prstGeom prst="roundRect">
            <a:avLst>
              <a:gd name="adj" fmla="val 8594"/>
            </a:avLst>
          </a:prstGeom>
          <a:solidFill>
            <a:srgbClr val="FFFFFF">
              <a:shade val="85000"/>
            </a:srgbClr>
          </a:solidFill>
          <a:ln>
            <a:noFill/>
          </a:ln>
          <a:effectLst/>
        </p:spPr>
      </p:pic>
      <p:pic>
        <p:nvPicPr>
          <p:cNvPr id="10" name="Picture 9">
            <a:extLst>
              <a:ext uri="{FF2B5EF4-FFF2-40B4-BE49-F238E27FC236}">
                <a16:creationId xmlns:a16="http://schemas.microsoft.com/office/drawing/2014/main" id="{FF18841D-5F11-2CF2-769A-345459D9F5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39" b="5146"/>
          <a:stretch/>
        </p:blipFill>
        <p:spPr>
          <a:xfrm>
            <a:off x="3661891" y="3157542"/>
            <a:ext cx="2648035" cy="1696662"/>
          </a:xfrm>
          <a:prstGeom prst="roundRect">
            <a:avLst>
              <a:gd name="adj" fmla="val 8594"/>
            </a:avLst>
          </a:prstGeom>
          <a:solidFill>
            <a:srgbClr val="FFFFFF">
              <a:shade val="85000"/>
            </a:srgbClr>
          </a:solidFill>
          <a:ln>
            <a:noFill/>
          </a:ln>
          <a:effectLst/>
        </p:spPr>
      </p:pic>
      <p:grpSp>
        <p:nvGrpSpPr>
          <p:cNvPr id="6" name="Group 5">
            <a:extLst>
              <a:ext uri="{FF2B5EF4-FFF2-40B4-BE49-F238E27FC236}">
                <a16:creationId xmlns:a16="http://schemas.microsoft.com/office/drawing/2014/main" id="{5045A086-BB0F-8BB1-AD84-99B734EAA333}"/>
              </a:ext>
            </a:extLst>
          </p:cNvPr>
          <p:cNvGrpSpPr/>
          <p:nvPr/>
        </p:nvGrpSpPr>
        <p:grpSpPr>
          <a:xfrm>
            <a:off x="22976" y="5406333"/>
            <a:ext cx="6762066" cy="4780537"/>
            <a:chOff x="67362" y="5697620"/>
            <a:chExt cx="6866166" cy="4549912"/>
          </a:xfrm>
        </p:grpSpPr>
        <p:sp>
          <p:nvSpPr>
            <p:cNvPr id="9" name="Rectangle: Top Corners Rounded 44">
              <a:extLst>
                <a:ext uri="{FF2B5EF4-FFF2-40B4-BE49-F238E27FC236}">
                  <a16:creationId xmlns:a16="http://schemas.microsoft.com/office/drawing/2014/main" id="{B37556FF-CA30-965F-1406-DDDB1AA9629D}"/>
                </a:ext>
              </a:extLst>
            </p:cNvPr>
            <p:cNvSpPr/>
            <p:nvPr/>
          </p:nvSpPr>
          <p:spPr>
            <a:xfrm rot="5400000">
              <a:off x="1658279" y="4379348"/>
              <a:ext cx="3684331" cy="6866166"/>
            </a:xfrm>
            <a:prstGeom prst="round2SameRect">
              <a:avLst>
                <a:gd name="adj1" fmla="val 5763"/>
                <a:gd name="adj2" fmla="val 8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1EB53A"/>
                </a:solidFill>
              </a:endParaRPr>
            </a:p>
          </p:txBody>
        </p:sp>
        <p:grpSp>
          <p:nvGrpSpPr>
            <p:cNvPr id="13" name="Group 12">
              <a:extLst>
                <a:ext uri="{FF2B5EF4-FFF2-40B4-BE49-F238E27FC236}">
                  <a16:creationId xmlns:a16="http://schemas.microsoft.com/office/drawing/2014/main" id="{1C862E7A-438B-5055-A3B9-5BF8709626A3}"/>
                </a:ext>
              </a:extLst>
            </p:cNvPr>
            <p:cNvGrpSpPr/>
            <p:nvPr/>
          </p:nvGrpSpPr>
          <p:grpSpPr>
            <a:xfrm>
              <a:off x="152575" y="5697620"/>
              <a:ext cx="758318" cy="684618"/>
              <a:chOff x="245057" y="5541486"/>
              <a:chExt cx="780370" cy="704409"/>
            </a:xfrm>
          </p:grpSpPr>
          <p:sp>
            <p:nvSpPr>
              <p:cNvPr id="17" name="Oval 16">
                <a:extLst>
                  <a:ext uri="{FF2B5EF4-FFF2-40B4-BE49-F238E27FC236}">
                    <a16:creationId xmlns:a16="http://schemas.microsoft.com/office/drawing/2014/main" id="{B053C6CF-212F-4A8A-6A2C-96333516CA55}"/>
                  </a:ext>
                </a:extLst>
              </p:cNvPr>
              <p:cNvSpPr/>
              <p:nvPr/>
            </p:nvSpPr>
            <p:spPr>
              <a:xfrm>
                <a:off x="245057" y="5541486"/>
                <a:ext cx="780370" cy="70440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Graphic 17" descr="Customer review outline">
                <a:extLst>
                  <a:ext uri="{FF2B5EF4-FFF2-40B4-BE49-F238E27FC236}">
                    <a16:creationId xmlns:a16="http://schemas.microsoft.com/office/drawing/2014/main" id="{FBDFBFC0-9148-EA62-06FB-B457C823934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01414" y="5541486"/>
                <a:ext cx="651783" cy="651783"/>
              </a:xfrm>
              <a:prstGeom prst="rect">
                <a:avLst/>
              </a:prstGeom>
            </p:spPr>
          </p:pic>
        </p:grpSp>
        <p:sp>
          <p:nvSpPr>
            <p:cNvPr id="14" name="TextBox 13">
              <a:extLst>
                <a:ext uri="{FF2B5EF4-FFF2-40B4-BE49-F238E27FC236}">
                  <a16:creationId xmlns:a16="http://schemas.microsoft.com/office/drawing/2014/main" id="{9E476FD1-8469-77BC-B233-271D90AF56A9}"/>
                </a:ext>
              </a:extLst>
            </p:cNvPr>
            <p:cNvSpPr txBox="1"/>
            <p:nvPr/>
          </p:nvSpPr>
          <p:spPr>
            <a:xfrm>
              <a:off x="382249" y="6373428"/>
              <a:ext cx="6335284" cy="3874104"/>
            </a:xfrm>
            <a:prstGeom prst="rect">
              <a:avLst/>
            </a:prstGeom>
            <a:noFill/>
          </p:spPr>
          <p:txBody>
            <a:bodyPr wrap="square">
              <a:spAutoFit/>
            </a:bodyPr>
            <a:lstStyle/>
            <a:p>
              <a:pPr algn="just">
                <a:lnSpc>
                  <a:spcPct val="115000"/>
                </a:lnSpc>
                <a:spcAft>
                  <a:spcPts val="1000"/>
                </a:spcAft>
              </a:pPr>
              <a:r>
                <a:rPr lang="en-US" sz="1100" dirty="0">
                  <a:solidFill>
                    <a:prstClr val="black"/>
                  </a:solidFill>
                  <a:latin typeface="Arial Nova Light" panose="020B0504020202020204" pitchFamily="34" charset="0"/>
                </a:rPr>
                <a:t>The Bank of Sierra Leone in 2022/2023, developed a concept note for the development of a Youth Entrepreneurship Fund as part of implementing the National Strategy for Financial Inclusion 2022-2026. The concept note was developed in collaboration with the relevant Departments/Units in the Bank as well as key stakeholders in the financial sector. Key objectives of the YEF are to:  </a:t>
              </a:r>
            </a:p>
            <a:p>
              <a:pPr algn="just">
                <a:lnSpc>
                  <a:spcPct val="115000"/>
                </a:lnSpc>
                <a:spcAft>
                  <a:spcPts val="1000"/>
                </a:spcAft>
              </a:pPr>
              <a:r>
                <a:rPr lang="en-US" sz="1100" dirty="0">
                  <a:solidFill>
                    <a:prstClr val="black"/>
                  </a:solidFill>
                  <a:latin typeface="Arial Nova Light" panose="020B0504020202020204" pitchFamily="34" charset="0"/>
                </a:rPr>
                <a:t>(a) increase youth employment and empowerment through funding of promising youth-owned/managed/focused enterprises and entrepreneurs;</a:t>
              </a:r>
            </a:p>
            <a:p>
              <a:pPr algn="just">
                <a:lnSpc>
                  <a:spcPct val="115000"/>
                </a:lnSpc>
                <a:spcAft>
                  <a:spcPts val="1000"/>
                </a:spcAft>
              </a:pPr>
              <a:r>
                <a:rPr lang="en-US" sz="1100" dirty="0">
                  <a:solidFill>
                    <a:prstClr val="black"/>
                  </a:solidFill>
                  <a:latin typeface="Arial Nova Light" panose="020B0504020202020204" pitchFamily="34" charset="0"/>
                </a:rPr>
                <a:t>(b) increase access to finance for youth-led MSMEs and start-ups through affordable financial products and services that are targeted and client-centric; and </a:t>
              </a:r>
            </a:p>
            <a:p>
              <a:pPr algn="just">
                <a:lnSpc>
                  <a:spcPct val="115000"/>
                </a:lnSpc>
                <a:spcAft>
                  <a:spcPts val="1000"/>
                </a:spcAft>
              </a:pPr>
              <a:r>
                <a:rPr lang="en-US" sz="1100" dirty="0">
                  <a:solidFill>
                    <a:prstClr val="black"/>
                  </a:solidFill>
                  <a:latin typeface="Arial Nova Light" panose="020B0504020202020204" pitchFamily="34" charset="0"/>
                </a:rPr>
                <a:t>(c) foster an enabling environment conducive to innovation and MSME development by embracing and investing in new ideas, and start-ups and capitalizing the ecosystem.  </a:t>
              </a:r>
            </a:p>
            <a:p>
              <a:pPr algn="just">
                <a:lnSpc>
                  <a:spcPct val="115000"/>
                </a:lnSpc>
                <a:spcAft>
                  <a:spcPts val="1000"/>
                </a:spcAft>
              </a:pPr>
              <a:r>
                <a:rPr lang="en-US" sz="1100" dirty="0">
                  <a:solidFill>
                    <a:prstClr val="black"/>
                  </a:solidFill>
                  <a:latin typeface="Arial Nova Light" panose="020B0504020202020204" pitchFamily="34" charset="0"/>
                </a:rPr>
                <a:t>The YEF will also contribute to broader national priorities to improve lives through education, inclusive growth and building a resilient economy. It will also contribute to the global sustainable development goals to reduce poverty and inequalities and promote economic growth and jobs. </a:t>
              </a:r>
            </a:p>
            <a:p>
              <a:pPr algn="just">
                <a:lnSpc>
                  <a:spcPct val="115000"/>
                </a:lnSpc>
                <a:spcAft>
                  <a:spcPts val="1000"/>
                </a:spcAft>
              </a:pPr>
              <a:r>
                <a:rPr lang="en-US" sz="1100" dirty="0">
                  <a:solidFill>
                    <a:prstClr val="black"/>
                  </a:solidFill>
                  <a:latin typeface="Arial Nova Light" panose="020B0504020202020204" pitchFamily="34" charset="0"/>
                </a:rPr>
                <a:t>The operating rules for the Fund have been developed and implementation will soon commence.</a:t>
              </a:r>
            </a:p>
            <a:p>
              <a:pPr algn="just">
                <a:lnSpc>
                  <a:spcPct val="115000"/>
                </a:lnSpc>
                <a:spcAft>
                  <a:spcPts val="1000"/>
                </a:spcAft>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spcBef>
                  <a:spcPts val="0"/>
                </a:spcBef>
                <a:spcAft>
                  <a:spcPts val="800"/>
                </a:spcAft>
              </a:pPr>
              <a:endParaRPr lang="en-US" sz="1100" dirty="0">
                <a:latin typeface="Arial Nova Light" panose="020B0504020202020204" pitchFamily="34" charset="0"/>
              </a:endParaRPr>
            </a:p>
          </p:txBody>
        </p:sp>
        <p:sp>
          <p:nvSpPr>
            <p:cNvPr id="15" name="TextBox 14">
              <a:extLst>
                <a:ext uri="{FF2B5EF4-FFF2-40B4-BE49-F238E27FC236}">
                  <a16:creationId xmlns:a16="http://schemas.microsoft.com/office/drawing/2014/main" id="{F8BAC28E-2C2A-34E6-2373-C0F3249647F3}"/>
                </a:ext>
              </a:extLst>
            </p:cNvPr>
            <p:cNvSpPr txBox="1"/>
            <p:nvPr/>
          </p:nvSpPr>
          <p:spPr>
            <a:xfrm>
              <a:off x="848837" y="5993806"/>
              <a:ext cx="5993446" cy="426107"/>
            </a:xfrm>
            <a:prstGeom prst="rect">
              <a:avLst/>
            </a:prstGeom>
            <a:noFill/>
          </p:spPr>
          <p:txBody>
            <a:bodyPr wrap="square">
              <a:spAutoFit/>
            </a:bodyPr>
            <a:lstStyle/>
            <a:p>
              <a:pPr>
                <a:buSzPts val="1200"/>
              </a:pPr>
              <a:r>
                <a:rPr lang="en-US" sz="1200" b="1" dirty="0">
                  <a:solidFill>
                    <a:schemeClr val="accent1">
                      <a:lumMod val="50000"/>
                    </a:schemeClr>
                  </a:solidFill>
                  <a:latin typeface="Arial Nova Light" panose="020B0504020202020204" pitchFamily="34" charset="0"/>
                </a:rPr>
                <a:t>BSL TO COMMENCE THE IMPLEMENTATION OF A YOUTH ENTREPRENEURSHIP FUND (YEF)</a:t>
              </a:r>
            </a:p>
          </p:txBody>
        </p:sp>
      </p:grpSp>
      <p:cxnSp>
        <p:nvCxnSpPr>
          <p:cNvPr id="7" name="Straight Connector 6">
            <a:extLst>
              <a:ext uri="{FF2B5EF4-FFF2-40B4-BE49-F238E27FC236}">
                <a16:creationId xmlns:a16="http://schemas.microsoft.com/office/drawing/2014/main" id="{2023385A-5AAD-622A-9A0C-BC7EFC0794F7}"/>
              </a:ext>
            </a:extLst>
          </p:cNvPr>
          <p:cNvCxnSpPr>
            <a:cxnSpLocks/>
          </p:cNvCxnSpPr>
          <p:nvPr/>
        </p:nvCxnSpPr>
        <p:spPr>
          <a:xfrm flipH="1">
            <a:off x="1257125" y="5406333"/>
            <a:ext cx="5580529" cy="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79FC476-7331-0937-4E8B-2C3D506B9C08}"/>
              </a:ext>
            </a:extLst>
          </p:cNvPr>
          <p:cNvSpPr txBox="1"/>
          <p:nvPr/>
        </p:nvSpPr>
        <p:spPr>
          <a:xfrm>
            <a:off x="3627274" y="4859112"/>
            <a:ext cx="2505004"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Cross –section of  staff of BSL during the presentation to Management by the Consultant </a:t>
            </a:r>
          </a:p>
        </p:txBody>
      </p:sp>
    </p:spTree>
    <p:extLst>
      <p:ext uri="{BB962C8B-B14F-4D97-AF65-F5344CB8AC3E}">
        <p14:creationId xmlns:p14="http://schemas.microsoft.com/office/powerpoint/2010/main" val="422335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a:t>Financial Inclusion Secretariat (FIS)</a:t>
            </a:r>
          </a:p>
        </p:txBody>
      </p:sp>
      <p:sp>
        <p:nvSpPr>
          <p:cNvPr id="5" name="Slide Number Placeholder 4"/>
          <p:cNvSpPr>
            <a:spLocks noGrp="1"/>
          </p:cNvSpPr>
          <p:nvPr>
            <p:ph type="sldNum" sz="quarter" idx="12"/>
          </p:nvPr>
        </p:nvSpPr>
        <p:spPr/>
        <p:txBody>
          <a:bodyPr/>
          <a:lstStyle/>
          <a:p>
            <a:fld id="{6CD983BF-64F8-4532-8D16-5B5295B70C03}" type="slidenum">
              <a:rPr lang="en-CA" smtClean="0"/>
              <a:t>5</a:t>
            </a:fld>
            <a:endParaRPr lang="en-CA" dirty="0"/>
          </a:p>
        </p:txBody>
      </p:sp>
      <p:sp>
        <p:nvSpPr>
          <p:cNvPr id="16" name="Rectangle 15">
            <a:extLst>
              <a:ext uri="{FF2B5EF4-FFF2-40B4-BE49-F238E27FC236}">
                <a16:creationId xmlns:a16="http://schemas.microsoft.com/office/drawing/2014/main" id="{20C1FF71-65E4-5419-1CC7-4EFF99FD8EDB}"/>
              </a:ext>
            </a:extLst>
          </p:cNvPr>
          <p:cNvSpPr/>
          <p:nvPr/>
        </p:nvSpPr>
        <p:spPr>
          <a:xfrm>
            <a:off x="374195" y="1061824"/>
            <a:ext cx="6351334" cy="519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400" b="1" spc="300" dirty="0">
                <a:solidFill>
                  <a:srgbClr val="1EB53A"/>
                </a:solidFill>
                <a:latin typeface="Abadi Extra Light" panose="020B0204020104020204" pitchFamily="34" charset="0"/>
              </a:rPr>
              <a:t>THE BANK OF SIERRA LEONE TO COMMENCE MARKET CONDUCT SUPERVISION</a:t>
            </a:r>
          </a:p>
        </p:txBody>
      </p:sp>
      <p:cxnSp>
        <p:nvCxnSpPr>
          <p:cNvPr id="17" name="Straight Connector 16">
            <a:extLst>
              <a:ext uri="{FF2B5EF4-FFF2-40B4-BE49-F238E27FC236}">
                <a16:creationId xmlns:a16="http://schemas.microsoft.com/office/drawing/2014/main" id="{BFDCC9DF-7AE1-00A5-53FE-BAF73A3A4D70}"/>
              </a:ext>
            </a:extLst>
          </p:cNvPr>
          <p:cNvCxnSpPr>
            <a:cxnSpLocks/>
          </p:cNvCxnSpPr>
          <p:nvPr/>
        </p:nvCxnSpPr>
        <p:spPr>
          <a:xfrm>
            <a:off x="1201778" y="1533591"/>
            <a:ext cx="5454469" cy="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18" name="Rectangles 6">
            <a:extLst>
              <a:ext uri="{FF2B5EF4-FFF2-40B4-BE49-F238E27FC236}">
                <a16:creationId xmlns:a16="http://schemas.microsoft.com/office/drawing/2014/main" id="{2730C376-AC1D-4AD2-D26C-6C5BA4231BDA}"/>
              </a:ext>
            </a:extLst>
          </p:cNvPr>
          <p:cNvSpPr/>
          <p:nvPr/>
        </p:nvSpPr>
        <p:spPr>
          <a:xfrm>
            <a:off x="338388" y="1424661"/>
            <a:ext cx="6123208" cy="20318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lnSpc>
                <a:spcPct val="115000"/>
              </a:lnSpc>
            </a:pPr>
            <a:r>
              <a:rPr lang="en-US" sz="1100" dirty="0">
                <a:solidFill>
                  <a:prstClr val="black"/>
                </a:solidFill>
                <a:latin typeface="Arial Nova Light" panose="020B0504020202020204" pitchFamily="34" charset="0"/>
              </a:rPr>
              <a:t>A Manual for Market Conduct Supervision was developed by the Bank with technical support from the Alliance for Financial Inclusion (AFI) and key stakeholders in the financial sector. The objective of the Manual is to promote fair competition, transparency, financial stability support consumer protection. The Manual complements the Financial Consumer Protection Guidelines which was launched in 2022 by the Bank and will be used by the Other Financial Institutions Supervision Department (OFISD) and Banking Supervision Department (BSD) in supervising the Financial Service Providers (FSPs). The manual has been finalized and the Bank is currently developing an instrument that will ensure that the Financial Service Providers comply with the provisions in the manual.</a:t>
            </a:r>
          </a:p>
        </p:txBody>
      </p:sp>
      <p:pic>
        <p:nvPicPr>
          <p:cNvPr id="3" name="Picture 2">
            <a:extLst>
              <a:ext uri="{FF2B5EF4-FFF2-40B4-BE49-F238E27FC236}">
                <a16:creationId xmlns:a16="http://schemas.microsoft.com/office/drawing/2014/main" id="{57291F3E-3289-D6A3-A372-F0378252C99E}"/>
              </a:ext>
            </a:extLst>
          </p:cNvPr>
          <p:cNvPicPr>
            <a:picLocks noChangeAspect="1"/>
          </p:cNvPicPr>
          <p:nvPr/>
        </p:nvPicPr>
        <p:blipFill>
          <a:blip r:embed="rId2" cstate="print">
            <a:extLst>
              <a:ext uri="{28A0092B-C50C-407E-A947-70E740481C1C}">
                <a14:useLocalDpi xmlns:a14="http://schemas.microsoft.com/office/drawing/2010/main" val="0"/>
              </a:ext>
            </a:extLst>
          </a:blip>
          <a:srcRect t="97" b="97"/>
          <a:stretch/>
        </p:blipFill>
        <p:spPr>
          <a:xfrm>
            <a:off x="3507666" y="3389143"/>
            <a:ext cx="2891611" cy="1810529"/>
          </a:xfrm>
          <a:prstGeom prst="roundRect">
            <a:avLst>
              <a:gd name="adj" fmla="val 8594"/>
            </a:avLst>
          </a:prstGeom>
          <a:solidFill>
            <a:srgbClr val="FFFFFF">
              <a:shade val="85000"/>
            </a:srgbClr>
          </a:solidFill>
          <a:ln>
            <a:noFill/>
          </a:ln>
          <a:effectLst/>
        </p:spPr>
      </p:pic>
      <p:pic>
        <p:nvPicPr>
          <p:cNvPr id="6" name="Picture 5">
            <a:extLst>
              <a:ext uri="{FF2B5EF4-FFF2-40B4-BE49-F238E27FC236}">
                <a16:creationId xmlns:a16="http://schemas.microsoft.com/office/drawing/2014/main" id="{94E9775C-EB91-C9B6-67BB-7B547624CC93}"/>
              </a:ext>
            </a:extLst>
          </p:cNvPr>
          <p:cNvPicPr>
            <a:picLocks noChangeAspect="1"/>
          </p:cNvPicPr>
          <p:nvPr/>
        </p:nvPicPr>
        <p:blipFill>
          <a:blip r:embed="rId3" cstate="print">
            <a:extLst>
              <a:ext uri="{28A0092B-C50C-407E-A947-70E740481C1C}">
                <a14:useLocalDpi xmlns:a14="http://schemas.microsoft.com/office/drawing/2010/main" val="0"/>
              </a:ext>
            </a:extLst>
          </a:blip>
          <a:srcRect t="7895" b="7895"/>
          <a:stretch/>
        </p:blipFill>
        <p:spPr>
          <a:xfrm>
            <a:off x="460368" y="3389143"/>
            <a:ext cx="2992691" cy="1826280"/>
          </a:xfrm>
          <a:prstGeom prst="roundRect">
            <a:avLst>
              <a:gd name="adj" fmla="val 8594"/>
            </a:avLst>
          </a:prstGeom>
          <a:solidFill>
            <a:srgbClr val="FFFFFF">
              <a:shade val="85000"/>
            </a:srgbClr>
          </a:solidFill>
          <a:ln>
            <a:noFill/>
          </a:ln>
          <a:effectLst/>
        </p:spPr>
      </p:pic>
      <p:sp>
        <p:nvSpPr>
          <p:cNvPr id="8" name="Rectangles 8">
            <a:extLst>
              <a:ext uri="{FF2B5EF4-FFF2-40B4-BE49-F238E27FC236}">
                <a16:creationId xmlns:a16="http://schemas.microsoft.com/office/drawing/2014/main" id="{63B52961-D4E0-EA8E-C5A9-F5DDC8DD8524}"/>
              </a:ext>
            </a:extLst>
          </p:cNvPr>
          <p:cNvSpPr/>
          <p:nvPr/>
        </p:nvSpPr>
        <p:spPr>
          <a:xfrm>
            <a:off x="338388" y="5462221"/>
            <a:ext cx="6297158" cy="395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b="1" dirty="0">
                <a:solidFill>
                  <a:srgbClr val="1EB53A"/>
                </a:solidFill>
                <a:latin typeface="Arial Nova Light" panose="020B0304020202020204" pitchFamily="34" charset="0"/>
              </a:rPr>
              <a:t>BSL CELEBRATED INTERNATIONAL CREDIT UNION DAY WITH NaCCUA-SL</a:t>
            </a:r>
          </a:p>
        </p:txBody>
      </p:sp>
      <p:sp>
        <p:nvSpPr>
          <p:cNvPr id="10" name="Rectangles 9">
            <a:extLst>
              <a:ext uri="{FF2B5EF4-FFF2-40B4-BE49-F238E27FC236}">
                <a16:creationId xmlns:a16="http://schemas.microsoft.com/office/drawing/2014/main" id="{42068A47-CB26-D467-3076-9DE74C6D9043}"/>
              </a:ext>
            </a:extLst>
          </p:cNvPr>
          <p:cNvSpPr/>
          <p:nvPr/>
        </p:nvSpPr>
        <p:spPr>
          <a:xfrm>
            <a:off x="359089" y="5686064"/>
            <a:ext cx="6297158" cy="2197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1100" dirty="0">
                <a:solidFill>
                  <a:prstClr val="black"/>
                </a:solidFill>
                <a:latin typeface="Arial Nova Light" panose="020B0504020202020204" pitchFamily="34" charset="0"/>
              </a:rPr>
              <a:t>National Cooperative Credit Union Association-Sierra Leone (</a:t>
            </a:r>
            <a:r>
              <a:rPr lang="en-US" sz="1100" dirty="0" err="1">
                <a:solidFill>
                  <a:prstClr val="black"/>
                </a:solidFill>
                <a:latin typeface="Arial Nova Light" panose="020B0504020202020204" pitchFamily="34" charset="0"/>
              </a:rPr>
              <a:t>NaCCUA</a:t>
            </a:r>
            <a:r>
              <a:rPr lang="en-US" sz="1100" dirty="0">
                <a:solidFill>
                  <a:prstClr val="black"/>
                </a:solidFill>
                <a:latin typeface="Arial Nova Light" panose="020B0504020202020204" pitchFamily="34" charset="0"/>
              </a:rPr>
              <a:t>-SL) in collaboration with the Irish League of Credit Union Foundation (ILCUF), German </a:t>
            </a:r>
            <a:r>
              <a:rPr lang="en-US" sz="1100" dirty="0" err="1">
                <a:solidFill>
                  <a:prstClr val="black"/>
                </a:solidFill>
                <a:latin typeface="Arial Nova Light" panose="020B0504020202020204" pitchFamily="34" charset="0"/>
              </a:rPr>
              <a:t>Sparkassenstiftung</a:t>
            </a:r>
            <a:r>
              <a:rPr lang="en-US" sz="1100" dirty="0">
                <a:solidFill>
                  <a:prstClr val="black"/>
                </a:solidFill>
                <a:latin typeface="Arial Nova Light" panose="020B0504020202020204" pitchFamily="34" charset="0"/>
              </a:rPr>
              <a:t> Eastern Africa (DSIK), and the Department of Cooperatives-Ministry of Trade organized a one-day celebration of the International Credit Union Day at the New </a:t>
            </a:r>
            <a:r>
              <a:rPr lang="en-US" sz="1100" dirty="0" err="1">
                <a:solidFill>
                  <a:prstClr val="black"/>
                </a:solidFill>
                <a:latin typeface="Arial Nova Light" panose="020B0504020202020204" pitchFamily="34" charset="0"/>
              </a:rPr>
              <a:t>Brookfields</a:t>
            </a:r>
            <a:r>
              <a:rPr lang="en-US" sz="1100" dirty="0">
                <a:solidFill>
                  <a:prstClr val="black"/>
                </a:solidFill>
                <a:latin typeface="Arial Nova Light" panose="020B0504020202020204" pitchFamily="34" charset="0"/>
              </a:rPr>
              <a:t> Hotel, Freetown. The day served as a momentous occasion to celebrate the essence of the global credit union movement, reflecting upon its historical journey, remarkable achievements, diligent efforts, and valuable experiences of its members. During this occasion, the first National Credit Union Handbook was also launched. </a:t>
            </a:r>
            <a:r>
              <a:rPr lang="en-US" sz="1100" dirty="0" err="1">
                <a:solidFill>
                  <a:prstClr val="black"/>
                </a:solidFill>
                <a:latin typeface="Arial Nova Light" panose="020B0504020202020204" pitchFamily="34" charset="0"/>
              </a:rPr>
              <a:t>NaCCUA</a:t>
            </a:r>
            <a:r>
              <a:rPr lang="en-US" sz="1100" dirty="0">
                <a:solidFill>
                  <a:prstClr val="black"/>
                </a:solidFill>
                <a:latin typeface="Arial Nova Light" panose="020B0504020202020204" pitchFamily="34" charset="0"/>
              </a:rPr>
              <a:t> focuses on raising awareness about the commendable endeavors undertaken by credit unions and other financial cooperatives across the country and also encourages higher membership engagement. </a:t>
            </a:r>
            <a:r>
              <a:rPr lang="en-US" sz="1100" dirty="0" err="1">
                <a:solidFill>
                  <a:prstClr val="black"/>
                </a:solidFill>
                <a:latin typeface="Arial Nova Light" panose="020B0504020202020204" pitchFamily="34" charset="0"/>
              </a:rPr>
              <a:t>NaCCUA</a:t>
            </a:r>
            <a:r>
              <a:rPr lang="en-US" sz="1100" dirty="0">
                <a:solidFill>
                  <a:prstClr val="black"/>
                </a:solidFill>
                <a:latin typeface="Arial Nova Light" panose="020B0504020202020204" pitchFamily="34" charset="0"/>
              </a:rPr>
              <a:t> currently boasts of a membership of 27 credit unions, serving diverse communities of over 15,000 members throughout the country, with accumulated savings and shares exceeding Le 20,000,000. This year’s theme was: “Empower your financial future with a Credit Union”. </a:t>
            </a:r>
          </a:p>
        </p:txBody>
      </p:sp>
      <p:pic>
        <p:nvPicPr>
          <p:cNvPr id="11" name="Picture 10">
            <a:extLst>
              <a:ext uri="{FF2B5EF4-FFF2-40B4-BE49-F238E27FC236}">
                <a16:creationId xmlns:a16="http://schemas.microsoft.com/office/drawing/2014/main" id="{868B8C7D-2B09-0FE8-12C4-58CC501AB4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82" t="-548" r="6125" b="548"/>
          <a:stretch/>
        </p:blipFill>
        <p:spPr>
          <a:xfrm>
            <a:off x="376780" y="7883097"/>
            <a:ext cx="3902665" cy="1631817"/>
          </a:xfrm>
          <a:prstGeom prst="roundRect">
            <a:avLst>
              <a:gd name="adj" fmla="val 8594"/>
            </a:avLst>
          </a:prstGeom>
          <a:solidFill>
            <a:srgbClr val="FFFFFF">
              <a:shade val="85000"/>
            </a:srgbClr>
          </a:solidFill>
          <a:ln>
            <a:noFill/>
          </a:ln>
          <a:effectLst/>
        </p:spPr>
      </p:pic>
      <p:pic>
        <p:nvPicPr>
          <p:cNvPr id="12" name="Picture 11">
            <a:extLst>
              <a:ext uri="{FF2B5EF4-FFF2-40B4-BE49-F238E27FC236}">
                <a16:creationId xmlns:a16="http://schemas.microsoft.com/office/drawing/2014/main" id="{95483FA2-9637-98C6-8035-DB0FDEDC9F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17" t="1385" r="-861" b="1385"/>
          <a:stretch/>
        </p:blipFill>
        <p:spPr>
          <a:xfrm>
            <a:off x="4680303" y="7883096"/>
            <a:ext cx="1828800" cy="1631818"/>
          </a:xfrm>
          <a:prstGeom prst="roundRect">
            <a:avLst>
              <a:gd name="adj" fmla="val 8594"/>
            </a:avLst>
          </a:prstGeom>
          <a:solidFill>
            <a:srgbClr val="FFFFFF">
              <a:shade val="85000"/>
            </a:srgbClr>
          </a:solidFill>
          <a:ln>
            <a:noFill/>
          </a:ln>
          <a:effectLst/>
        </p:spPr>
      </p:pic>
      <p:sp>
        <p:nvSpPr>
          <p:cNvPr id="13" name="TextBox 12">
            <a:extLst>
              <a:ext uri="{FF2B5EF4-FFF2-40B4-BE49-F238E27FC236}">
                <a16:creationId xmlns:a16="http://schemas.microsoft.com/office/drawing/2014/main" id="{079FC476-7331-0937-4E8B-2C3D506B9C08}"/>
              </a:ext>
            </a:extLst>
          </p:cNvPr>
          <p:cNvSpPr txBox="1"/>
          <p:nvPr/>
        </p:nvSpPr>
        <p:spPr>
          <a:xfrm>
            <a:off x="435570" y="5219403"/>
            <a:ext cx="2815937" cy="200055"/>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Cross –section of participants during a presentation on the Manual</a:t>
            </a:r>
          </a:p>
        </p:txBody>
      </p:sp>
      <p:sp>
        <p:nvSpPr>
          <p:cNvPr id="14" name="TextBox 13">
            <a:extLst>
              <a:ext uri="{FF2B5EF4-FFF2-40B4-BE49-F238E27FC236}">
                <a16:creationId xmlns:a16="http://schemas.microsoft.com/office/drawing/2014/main" id="{079FC476-7331-0937-4E8B-2C3D506B9C08}"/>
              </a:ext>
            </a:extLst>
          </p:cNvPr>
          <p:cNvSpPr txBox="1"/>
          <p:nvPr/>
        </p:nvSpPr>
        <p:spPr>
          <a:xfrm>
            <a:off x="3606494" y="5227168"/>
            <a:ext cx="2693957"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Cross –section of participants during a presentation on the Manual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Top Corners Rounded 44">
            <a:extLst>
              <a:ext uri="{FF2B5EF4-FFF2-40B4-BE49-F238E27FC236}">
                <a16:creationId xmlns:a16="http://schemas.microsoft.com/office/drawing/2014/main" id="{09B31267-5640-B37A-4316-2108966A75CC}"/>
              </a:ext>
            </a:extLst>
          </p:cNvPr>
          <p:cNvSpPr/>
          <p:nvPr/>
        </p:nvSpPr>
        <p:spPr>
          <a:xfrm rot="5400000">
            <a:off x="1870619" y="4665577"/>
            <a:ext cx="3116759" cy="6858000"/>
          </a:xfrm>
          <a:prstGeom prst="round2SameRect">
            <a:avLst>
              <a:gd name="adj1" fmla="val 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1EB53A"/>
              </a:solidFill>
            </a:endParaRPr>
          </a:p>
        </p:txBody>
      </p:sp>
      <p:pic>
        <p:nvPicPr>
          <p:cNvPr id="8" name="Picture 7">
            <a:extLst>
              <a:ext uri="{FF2B5EF4-FFF2-40B4-BE49-F238E27FC236}">
                <a16:creationId xmlns:a16="http://schemas.microsoft.com/office/drawing/2014/main" id="{76A19339-17DE-1526-0DD9-8BFB25FE3002}"/>
              </a:ext>
            </a:extLst>
          </p:cNvPr>
          <p:cNvPicPr>
            <a:picLocks noChangeAspect="1"/>
          </p:cNvPicPr>
          <p:nvPr/>
        </p:nvPicPr>
        <p:blipFill rotWithShape="1">
          <a:blip r:embed="rId2" cstate="print">
            <a:alphaModFix amt="30000"/>
            <a:duotone>
              <a:schemeClr val="bg2">
                <a:shade val="45000"/>
                <a:satMod val="135000"/>
              </a:schemeClr>
              <a:prstClr val="white"/>
            </a:duotone>
            <a:extLst>
              <a:ext uri="{28A0092B-C50C-407E-A947-70E740481C1C}">
                <a14:useLocalDpi xmlns:a14="http://schemas.microsoft.com/office/drawing/2010/main" val="0"/>
              </a:ext>
            </a:extLst>
          </a:blip>
          <a:srcRect l="-1786" t="4907" r="-1786" b="4180"/>
          <a:stretch/>
        </p:blipFill>
        <p:spPr>
          <a:xfrm>
            <a:off x="1605440" y="6911149"/>
            <a:ext cx="3369733" cy="2978827"/>
          </a:xfrm>
          <a:prstGeom prst="ellipse">
            <a:avLst/>
          </a:prstGeom>
          <a:ln>
            <a:noFill/>
          </a:ln>
          <a:effectLst>
            <a:softEdge rad="112500"/>
          </a:effectLst>
        </p:spPr>
      </p:pic>
      <p:sp>
        <p:nvSpPr>
          <p:cNvPr id="2" name="Footer Placeholder 1">
            <a:extLst>
              <a:ext uri="{FF2B5EF4-FFF2-40B4-BE49-F238E27FC236}">
                <a16:creationId xmlns:a16="http://schemas.microsoft.com/office/drawing/2014/main" id="{7EE2E627-8F2D-4FBC-8856-4DAEFAAA7D4F}"/>
              </a:ext>
            </a:extLst>
          </p:cNvPr>
          <p:cNvSpPr>
            <a:spLocks noGrp="1"/>
          </p:cNvSpPr>
          <p:nvPr>
            <p:ph type="ftr" sz="quarter" idx="11"/>
          </p:nvPr>
        </p:nvSpPr>
        <p:spPr/>
        <p:txBody>
          <a:bodyPr/>
          <a:lstStyle/>
          <a:p>
            <a:r>
              <a:rPr lang="en-CA" dirty="0"/>
              <a:t>Financial Inclusion Secretariat (FIS)</a:t>
            </a:r>
          </a:p>
        </p:txBody>
      </p:sp>
      <p:sp>
        <p:nvSpPr>
          <p:cNvPr id="3" name="Slide Number Placeholder 2">
            <a:extLst>
              <a:ext uri="{FF2B5EF4-FFF2-40B4-BE49-F238E27FC236}">
                <a16:creationId xmlns:a16="http://schemas.microsoft.com/office/drawing/2014/main" id="{5BA70490-8BA7-4F33-BF1E-25EFDC9FDB3B}"/>
              </a:ext>
            </a:extLst>
          </p:cNvPr>
          <p:cNvSpPr>
            <a:spLocks noGrp="1"/>
          </p:cNvSpPr>
          <p:nvPr>
            <p:ph type="sldNum" sz="quarter" idx="12"/>
          </p:nvPr>
        </p:nvSpPr>
        <p:spPr/>
        <p:txBody>
          <a:bodyPr/>
          <a:lstStyle/>
          <a:p>
            <a:fld id="{6CD983BF-64F8-4532-8D16-5B5295B70C03}" type="slidenum">
              <a:rPr lang="en-CA" smtClean="0"/>
              <a:t>6</a:t>
            </a:fld>
            <a:endParaRPr lang="en-CA" dirty="0"/>
          </a:p>
        </p:txBody>
      </p:sp>
      <p:sp>
        <p:nvSpPr>
          <p:cNvPr id="9" name="Rectangle 8">
            <a:extLst>
              <a:ext uri="{FF2B5EF4-FFF2-40B4-BE49-F238E27FC236}">
                <a16:creationId xmlns:a16="http://schemas.microsoft.com/office/drawing/2014/main" id="{27328B83-92DE-4150-83AB-F80969B71266}"/>
              </a:ext>
            </a:extLst>
          </p:cNvPr>
          <p:cNvSpPr/>
          <p:nvPr/>
        </p:nvSpPr>
        <p:spPr>
          <a:xfrm>
            <a:off x="312913" y="1799827"/>
            <a:ext cx="6232169" cy="2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200" b="1" dirty="0">
                <a:solidFill>
                  <a:schemeClr val="accent1">
                    <a:lumMod val="50000"/>
                  </a:schemeClr>
                </a:solidFill>
                <a:latin typeface="Arial Nova Light" panose="020B0504020202020204" pitchFamily="34" charset="0"/>
              </a:rPr>
              <a:t>Bank of Sierra Leone was awarded AFI Gender Inclusive Finance Ambassador</a:t>
            </a:r>
          </a:p>
          <a:p>
            <a:pPr lvl="0" algn="just"/>
            <a:r>
              <a:rPr lang="en-US" sz="1100" dirty="0">
                <a:solidFill>
                  <a:prstClr val="black"/>
                </a:solidFill>
                <a:latin typeface="Arial Nova Light" panose="020B0504020202020204" pitchFamily="34" charset="0"/>
              </a:rPr>
              <a:t>At the recent flagship annual Global Policy Forum (GPF) and Annual General Meeting in Manilla - Philippines, organized by the Alliance for Financial Inclusion (AFI) and co-hosted by the </a:t>
            </a:r>
            <a:r>
              <a:rPr lang="en-US" sz="1100" dirty="0" err="1">
                <a:solidFill>
                  <a:prstClr val="black"/>
                </a:solidFill>
                <a:latin typeface="Arial Nova Light" panose="020B0504020202020204" pitchFamily="34" charset="0"/>
              </a:rPr>
              <a:t>Bangko</a:t>
            </a:r>
            <a:r>
              <a:rPr lang="en-US" sz="1100" dirty="0">
                <a:solidFill>
                  <a:prstClr val="black"/>
                </a:solidFill>
                <a:latin typeface="Arial Nova Light" panose="020B0504020202020204" pitchFamily="34" charset="0"/>
              </a:rPr>
              <a:t> Sentral ng </a:t>
            </a:r>
            <a:r>
              <a:rPr lang="en-US" sz="1100" dirty="0" err="1">
                <a:solidFill>
                  <a:prstClr val="black"/>
                </a:solidFill>
                <a:latin typeface="Arial Nova Light" panose="020B0504020202020204" pitchFamily="34" charset="0"/>
              </a:rPr>
              <a:t>Pilipinas</a:t>
            </a:r>
            <a:r>
              <a:rPr lang="en-US" sz="1100" dirty="0">
                <a:solidFill>
                  <a:prstClr val="black"/>
                </a:solidFill>
                <a:latin typeface="Arial Nova Light" panose="020B0504020202020204" pitchFamily="34" charset="0"/>
              </a:rPr>
              <a:t> (BSP), the Bank of Sierra Leone was recognized for its tremendous efforts in promoting gender-inclusive finance. To this end, the Bank was awarded a certificate as AFI Gender Inclusive Finance Ambassador and was highly applauded for its financial inclusive efforts. The theme for the event was “Stability, Sustainability, and Inclusivity for Shared Prosperity”. The theme explored the role financial inclusion plays in the monetary and financial stability mandates of AFI members. It also reflects on the common obligation to make socio-economic progress relevant and resonant for all, particularly the most financially disadvantaged. The discussion also turns a spotlight on the importance of capitalizing on the transformational impact of technology, while keeping its risks in check, thereby ensuring that no one is left behind.</a:t>
            </a:r>
          </a:p>
        </p:txBody>
      </p:sp>
      <p:sp>
        <p:nvSpPr>
          <p:cNvPr id="22" name="Oval 21">
            <a:extLst>
              <a:ext uri="{FF2B5EF4-FFF2-40B4-BE49-F238E27FC236}">
                <a16:creationId xmlns:a16="http://schemas.microsoft.com/office/drawing/2014/main" id="{3B27980D-8D8A-E60D-1EB8-0DACC0103651}"/>
              </a:ext>
            </a:extLst>
          </p:cNvPr>
          <p:cNvSpPr/>
          <p:nvPr/>
        </p:nvSpPr>
        <p:spPr>
          <a:xfrm>
            <a:off x="247196" y="1021811"/>
            <a:ext cx="780370" cy="78037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AC986469-9A8A-E12A-F9ED-D92B69BF5979}"/>
              </a:ext>
            </a:extLst>
          </p:cNvPr>
          <p:cNvSpPr/>
          <p:nvPr/>
        </p:nvSpPr>
        <p:spPr>
          <a:xfrm>
            <a:off x="1027566" y="1071574"/>
            <a:ext cx="5620204" cy="50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spc="300" dirty="0">
                <a:solidFill>
                  <a:srgbClr val="1EB53A"/>
                </a:solidFill>
                <a:latin typeface="Abadi Extra Light" panose="020B0204020104020204" pitchFamily="34" charset="0"/>
              </a:rPr>
              <a:t>BSL PARTICIPATED IN THE ALLIANCE FOR FINANCIAL INCLUSION(AFI)’s 2023 GLOBAL POLICY FORUM (GPF)</a:t>
            </a:r>
          </a:p>
        </p:txBody>
      </p:sp>
      <p:cxnSp>
        <p:nvCxnSpPr>
          <p:cNvPr id="25" name="Straight Connector 24">
            <a:extLst>
              <a:ext uri="{FF2B5EF4-FFF2-40B4-BE49-F238E27FC236}">
                <a16:creationId xmlns:a16="http://schemas.microsoft.com/office/drawing/2014/main" id="{3DF01030-2840-FF30-9A1B-674CB1F43602}"/>
              </a:ext>
            </a:extLst>
          </p:cNvPr>
          <p:cNvCxnSpPr>
            <a:cxnSpLocks/>
          </p:cNvCxnSpPr>
          <p:nvPr/>
        </p:nvCxnSpPr>
        <p:spPr>
          <a:xfrm>
            <a:off x="1292360" y="1774236"/>
            <a:ext cx="5454469" cy="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pic>
        <p:nvPicPr>
          <p:cNvPr id="7" name="Graphic 6" descr="Earth globe Africa and Europe">
            <a:extLst>
              <a:ext uri="{FF2B5EF4-FFF2-40B4-BE49-F238E27FC236}">
                <a16:creationId xmlns:a16="http://schemas.microsoft.com/office/drawing/2014/main" id="{E30C153C-B422-46A0-8999-C838493CEA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771" y="1020634"/>
            <a:ext cx="780371" cy="780371"/>
          </a:xfrm>
          <a:prstGeom prst="rect">
            <a:avLst/>
          </a:prstGeom>
        </p:spPr>
      </p:pic>
      <p:pic>
        <p:nvPicPr>
          <p:cNvPr id="30" name="Picture 29">
            <a:extLst>
              <a:ext uri="{FF2B5EF4-FFF2-40B4-BE49-F238E27FC236}">
                <a16:creationId xmlns:a16="http://schemas.microsoft.com/office/drawing/2014/main" id="{97B237F9-900E-B65E-618F-DCD287914B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7" t="-44" r="297" b="-44"/>
          <a:stretch/>
        </p:blipFill>
        <p:spPr>
          <a:xfrm>
            <a:off x="2982351" y="3994823"/>
            <a:ext cx="3525754" cy="2194560"/>
          </a:xfrm>
          <a:prstGeom prst="roundRect">
            <a:avLst>
              <a:gd name="adj" fmla="val 8594"/>
            </a:avLst>
          </a:prstGeom>
          <a:solidFill>
            <a:srgbClr val="FFFFFF">
              <a:shade val="85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p:spPr>
      </p:pic>
      <p:pic>
        <p:nvPicPr>
          <p:cNvPr id="32" name="Picture 31">
            <a:extLst>
              <a:ext uri="{FF2B5EF4-FFF2-40B4-BE49-F238E27FC236}">
                <a16:creationId xmlns:a16="http://schemas.microsoft.com/office/drawing/2014/main" id="{DBAD004E-3367-0CAF-96D5-4A4E425F8B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857" r="3572" b="17857"/>
          <a:stretch/>
        </p:blipFill>
        <p:spPr>
          <a:xfrm>
            <a:off x="367472" y="3978920"/>
            <a:ext cx="2560320" cy="2194560"/>
          </a:xfrm>
          <a:prstGeom prst="roundRect">
            <a:avLst>
              <a:gd name="adj" fmla="val 8594"/>
            </a:avLst>
          </a:prstGeom>
          <a:solidFill>
            <a:srgbClr val="FFFFFF">
              <a:shade val="85000"/>
            </a:srgbClr>
          </a:solidFill>
          <a:ln>
            <a:noFill/>
          </a:ln>
          <a:effectLst/>
        </p:spPr>
      </p:pic>
      <p:sp>
        <p:nvSpPr>
          <p:cNvPr id="5" name="TextBox 4">
            <a:extLst>
              <a:ext uri="{FF2B5EF4-FFF2-40B4-BE49-F238E27FC236}">
                <a16:creationId xmlns:a16="http://schemas.microsoft.com/office/drawing/2014/main" id="{079FC476-7331-0937-4E8B-2C3D506B9C08}"/>
              </a:ext>
            </a:extLst>
          </p:cNvPr>
          <p:cNvSpPr txBox="1"/>
          <p:nvPr/>
        </p:nvSpPr>
        <p:spPr>
          <a:xfrm>
            <a:off x="395130" y="6199070"/>
            <a:ext cx="2505004"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The Director-Secretary’s Dept.(left). &amp; The Head /Assistant Director, FSDU, BSL</a:t>
            </a:r>
          </a:p>
        </p:txBody>
      </p:sp>
      <p:sp>
        <p:nvSpPr>
          <p:cNvPr id="4" name="Rectangles 9">
            <a:extLst>
              <a:ext uri="{FF2B5EF4-FFF2-40B4-BE49-F238E27FC236}">
                <a16:creationId xmlns:a16="http://schemas.microsoft.com/office/drawing/2014/main" id="{1006672E-B108-E071-43BB-D8C01C632275}"/>
              </a:ext>
            </a:extLst>
          </p:cNvPr>
          <p:cNvSpPr/>
          <p:nvPr/>
        </p:nvSpPr>
        <p:spPr>
          <a:xfrm>
            <a:off x="141763" y="6967234"/>
            <a:ext cx="6481975" cy="26112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1100" dirty="0">
                <a:solidFill>
                  <a:prstClr val="black"/>
                </a:solidFill>
                <a:latin typeface="Arial Nova Light" panose="020B0504020202020204" pitchFamily="34" charset="0"/>
              </a:rPr>
              <a:t>In implementing the financial education, financial literacy, and consumer protection components in the National Strategy for Financial Inclusion 2022-2026, the Bank recently developed Financial Literacy Messages. The messages were developed in collaboration with the relevant departments/units in the Bank, as well as key stakeholders. The objective of the messages is to ensure uniformity in the dissemination of financial literacy messaging to the public by stakeholders in the financial inclusion space. </a:t>
            </a:r>
          </a:p>
          <a:p>
            <a:pPr lvl="0" algn="just"/>
            <a:endParaRPr lang="en-US" sz="1100" dirty="0">
              <a:solidFill>
                <a:prstClr val="black"/>
              </a:solidFill>
              <a:latin typeface="Arial Nova Light" panose="020B0504020202020204" pitchFamily="34" charset="0"/>
            </a:endParaRPr>
          </a:p>
          <a:p>
            <a:pPr lvl="0" algn="just"/>
            <a:r>
              <a:rPr lang="en-US" sz="1100" dirty="0">
                <a:solidFill>
                  <a:prstClr val="black"/>
                </a:solidFill>
                <a:latin typeface="Arial Nova Light" panose="020B0504020202020204" pitchFamily="34" charset="0"/>
              </a:rPr>
              <a:t>These messages are clear and simple statements, guidelines, and advice for individuals and businesses to better understand financial concepts and to become more successful and empowered. They also focus on key topics for the foundational understanding of personal financial management. They consist of (8) different messages and will be added or revised when necessary.</a:t>
            </a:r>
          </a:p>
        </p:txBody>
      </p:sp>
      <p:sp>
        <p:nvSpPr>
          <p:cNvPr id="6" name="Rectangle 5">
            <a:extLst>
              <a:ext uri="{FF2B5EF4-FFF2-40B4-BE49-F238E27FC236}">
                <a16:creationId xmlns:a16="http://schemas.microsoft.com/office/drawing/2014/main" id="{2F2A47E9-BC8A-B942-4CB4-3CC1C8AE3190}"/>
              </a:ext>
            </a:extLst>
          </p:cNvPr>
          <p:cNvSpPr/>
          <p:nvPr/>
        </p:nvSpPr>
        <p:spPr>
          <a:xfrm>
            <a:off x="177974" y="6561787"/>
            <a:ext cx="6469796" cy="509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spc="300" dirty="0">
                <a:solidFill>
                  <a:srgbClr val="1EB53A"/>
                </a:solidFill>
                <a:latin typeface="Abadi Extra Light" panose="020B0204020104020204" pitchFamily="34" charset="0"/>
              </a:rPr>
              <a:t>BSL RECENTLY DEVELOPED AND PUBLISHED FINANCIAL LITERACY MESSAGES TO IMPROVE FINANCIAL LITERACY AND EDUCATION IN SIERRA LEONE</a:t>
            </a:r>
          </a:p>
        </p:txBody>
      </p:sp>
    </p:spTree>
    <p:extLst>
      <p:ext uri="{BB962C8B-B14F-4D97-AF65-F5344CB8AC3E}">
        <p14:creationId xmlns:p14="http://schemas.microsoft.com/office/powerpoint/2010/main" val="344504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a:t>Financial Inclusion Secretariat (FIS)</a:t>
            </a:r>
          </a:p>
        </p:txBody>
      </p:sp>
      <p:sp>
        <p:nvSpPr>
          <p:cNvPr id="5" name="Slide Number Placeholder 4"/>
          <p:cNvSpPr>
            <a:spLocks noGrp="1"/>
          </p:cNvSpPr>
          <p:nvPr>
            <p:ph type="sldNum" sz="quarter" idx="12"/>
          </p:nvPr>
        </p:nvSpPr>
        <p:spPr/>
        <p:txBody>
          <a:bodyPr/>
          <a:lstStyle/>
          <a:p>
            <a:fld id="{6CD983BF-64F8-4532-8D16-5B5295B70C03}" type="slidenum">
              <a:rPr lang="en-CA" smtClean="0"/>
              <a:t>7</a:t>
            </a:fld>
            <a:endParaRPr lang="en-CA" dirty="0"/>
          </a:p>
        </p:txBody>
      </p:sp>
      <p:sp>
        <p:nvSpPr>
          <p:cNvPr id="10" name="Rectangle: Top Corners Rounded 9">
            <a:extLst>
              <a:ext uri="{FF2B5EF4-FFF2-40B4-BE49-F238E27FC236}">
                <a16:creationId xmlns:a16="http://schemas.microsoft.com/office/drawing/2014/main" id="{6E9328F7-F76B-D6C9-FC70-50164D26772E}"/>
              </a:ext>
            </a:extLst>
          </p:cNvPr>
          <p:cNvSpPr/>
          <p:nvPr/>
        </p:nvSpPr>
        <p:spPr>
          <a:xfrm rot="5400000">
            <a:off x="156217" y="1053685"/>
            <a:ext cx="474965" cy="787400"/>
          </a:xfrm>
          <a:prstGeom prst="round2SameRect">
            <a:avLst>
              <a:gd name="adj1" fmla="val 5000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Graphic 10" descr="Presentation with pie chart outline">
            <a:extLst>
              <a:ext uri="{FF2B5EF4-FFF2-40B4-BE49-F238E27FC236}">
                <a16:creationId xmlns:a16="http://schemas.microsoft.com/office/drawing/2014/main" id="{76A3FAD4-AF1D-881C-C0D4-BEE47323F2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9666" y="1166724"/>
            <a:ext cx="532267" cy="532267"/>
          </a:xfrm>
          <a:prstGeom prst="rect">
            <a:avLst/>
          </a:prstGeom>
        </p:spPr>
      </p:pic>
      <p:sp>
        <p:nvSpPr>
          <p:cNvPr id="8" name="Rectangle 7">
            <a:extLst>
              <a:ext uri="{FF2B5EF4-FFF2-40B4-BE49-F238E27FC236}">
                <a16:creationId xmlns:a16="http://schemas.microsoft.com/office/drawing/2014/main" id="{6E689500-0422-4A0E-F1A4-4E05CAB4C550}"/>
              </a:ext>
            </a:extLst>
          </p:cNvPr>
          <p:cNvSpPr/>
          <p:nvPr/>
        </p:nvSpPr>
        <p:spPr>
          <a:xfrm>
            <a:off x="223292" y="2131081"/>
            <a:ext cx="6240221" cy="2800767"/>
          </a:xfrm>
          <a:prstGeom prst="rect">
            <a:avLst/>
          </a:prstGeom>
        </p:spPr>
        <p:txBody>
          <a:bodyPr wrap="square">
            <a:spAutoFit/>
          </a:bodyPr>
          <a:lstStyle/>
          <a:p>
            <a:pPr algn="just"/>
            <a:r>
              <a:rPr lang="en-US" sz="1100" dirty="0">
                <a:solidFill>
                  <a:schemeClr val="tx1">
                    <a:lumMod val="95000"/>
                    <a:lumOff val="5000"/>
                  </a:schemeClr>
                </a:solidFill>
                <a:latin typeface="Arial Nova Light" panose="020B0304020202020204" pitchFamily="34" charset="0"/>
              </a:rPr>
              <a:t>The Bank of Sierra Leone participated in IFAD’s supervision mission to Sierra Leone to assess the progress of the last supervision mission and to ascertain the speed of implementation in anticipation of additional funding. The meeting held at the National Program Coordination Unit (NPCU) in Bo City was hybrid (virtual 4 and field 1) comprising of relevant IFAD experts led by Ms. Pascaline </a:t>
            </a:r>
            <a:r>
              <a:rPr lang="en-US" sz="1100" dirty="0" err="1">
                <a:solidFill>
                  <a:schemeClr val="tx1">
                    <a:lumMod val="95000"/>
                    <a:lumOff val="5000"/>
                  </a:schemeClr>
                </a:solidFill>
                <a:latin typeface="Arial Nova Light" panose="020B0304020202020204" pitchFamily="34" charset="0"/>
              </a:rPr>
              <a:t>Barankeba</a:t>
            </a:r>
            <a:r>
              <a:rPr lang="en-US" sz="1100" dirty="0">
                <a:solidFill>
                  <a:schemeClr val="tx1">
                    <a:lumMod val="95000"/>
                    <a:lumOff val="5000"/>
                  </a:schemeClr>
                </a:solidFill>
                <a:latin typeface="Arial Nova Light" panose="020B0304020202020204" pitchFamily="34" charset="0"/>
              </a:rPr>
              <a:t>, IFAD’s Country Director for Sierra Leone and Liberia. There were representatives from Apex Bank, the Ministry of Agriculture, and the Ministry of Finance.</a:t>
            </a:r>
          </a:p>
          <a:p>
            <a:pPr algn="just"/>
            <a:endParaRPr lang="en-US" sz="1100" dirty="0">
              <a:solidFill>
                <a:schemeClr val="tx1">
                  <a:lumMod val="95000"/>
                  <a:lumOff val="5000"/>
                </a:schemeClr>
              </a:solidFill>
              <a:latin typeface="Arial Nova Light" panose="020B0304020202020204" pitchFamily="34" charset="0"/>
            </a:endParaRPr>
          </a:p>
          <a:p>
            <a:pPr algn="just"/>
            <a:r>
              <a:rPr lang="en-US" sz="1100" dirty="0">
                <a:solidFill>
                  <a:schemeClr val="tx1">
                    <a:lumMod val="95000"/>
                    <a:lumOff val="5000"/>
                  </a:schemeClr>
                </a:solidFill>
                <a:latin typeface="Arial Nova Light" panose="020B0304020202020204" pitchFamily="34" charset="0"/>
              </a:rPr>
              <a:t>Meetings were held with the Community Bank (CB), Financial Services Association (FSA), and customers/beneficiaries of the services offered by these banks (women, men, and youths). To continue fostering Financial Inclusion, recommendations were made for capacity building for the demand side (recipients of the loan) and supply side (Rural Finance Network).</a:t>
            </a:r>
          </a:p>
          <a:p>
            <a:pPr algn="just"/>
            <a:endParaRPr lang="en-US" sz="1100" dirty="0">
              <a:solidFill>
                <a:schemeClr val="tx1">
                  <a:lumMod val="95000"/>
                  <a:lumOff val="5000"/>
                </a:schemeClr>
              </a:solidFill>
              <a:latin typeface="Arial Nova Light" panose="020B0304020202020204" pitchFamily="34" charset="0"/>
            </a:endParaRPr>
          </a:p>
          <a:p>
            <a:pPr algn="just"/>
            <a:r>
              <a:rPr lang="en-US" sz="1100" dirty="0">
                <a:solidFill>
                  <a:schemeClr val="tx1">
                    <a:lumMod val="95000"/>
                    <a:lumOff val="5000"/>
                  </a:schemeClr>
                </a:solidFill>
                <a:latin typeface="Arial Nova Light" panose="020B0304020202020204" pitchFamily="34" charset="0"/>
              </a:rPr>
              <a:t>At the meeting, the majority of the shareholders and beneficiaries interviewed by the IFAD consultants intimated that the operations of the Rural Finance Institutions have impacted positively on their lives, families, businesses, and professions.</a:t>
            </a:r>
          </a:p>
          <a:p>
            <a:pPr algn="just"/>
            <a:r>
              <a:rPr lang="en-US" sz="1100" dirty="0">
                <a:solidFill>
                  <a:schemeClr val="tx1">
                    <a:lumMod val="95000"/>
                    <a:lumOff val="5000"/>
                  </a:schemeClr>
                </a:solidFill>
                <a:latin typeface="Arial Nova Light" panose="020B0304020202020204" pitchFamily="34" charset="0"/>
              </a:rPr>
              <a:t>.</a:t>
            </a:r>
          </a:p>
        </p:txBody>
      </p:sp>
      <p:sp>
        <p:nvSpPr>
          <p:cNvPr id="14" name="Rectangle 13">
            <a:extLst>
              <a:ext uri="{FF2B5EF4-FFF2-40B4-BE49-F238E27FC236}">
                <a16:creationId xmlns:a16="http://schemas.microsoft.com/office/drawing/2014/main" id="{4291A34B-EE3D-5311-4929-B58116499648}"/>
              </a:ext>
            </a:extLst>
          </p:cNvPr>
          <p:cNvSpPr/>
          <p:nvPr/>
        </p:nvSpPr>
        <p:spPr>
          <a:xfrm>
            <a:off x="787400" y="1128614"/>
            <a:ext cx="6011359" cy="1050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249238"/>
            <a:r>
              <a:rPr lang="en-US" sz="1400" b="1" spc="300" dirty="0">
                <a:solidFill>
                  <a:srgbClr val="1EB53A"/>
                </a:solidFill>
                <a:latin typeface="Abadi Extra Light" panose="020B0204020104020204" pitchFamily="34" charset="0"/>
              </a:rPr>
              <a:t>BANK OF SIERRA LEONE PARTICIPATED IN IFAD SUPERVISION MISSION FOR THE RURAL FINANCE AND COMMUNITY IMPROVEMENT PROJECT (RFCIP 2) 4TH- 8TH DECEMBER, 2023.</a:t>
            </a:r>
          </a:p>
          <a:p>
            <a:pPr algn="r" defTabSz="249238"/>
            <a:r>
              <a:rPr lang="en-US" sz="1400" b="1" spc="300" dirty="0">
                <a:solidFill>
                  <a:srgbClr val="1EB53A"/>
                </a:solidFill>
                <a:latin typeface="Abadi Extra Light" panose="020B0204020104020204" pitchFamily="34" charset="0"/>
              </a:rPr>
              <a:t>.</a:t>
            </a:r>
          </a:p>
        </p:txBody>
      </p:sp>
      <p:sp>
        <p:nvSpPr>
          <p:cNvPr id="16" name="TextBox 15">
            <a:extLst>
              <a:ext uri="{FF2B5EF4-FFF2-40B4-BE49-F238E27FC236}">
                <a16:creationId xmlns:a16="http://schemas.microsoft.com/office/drawing/2014/main" id="{22700096-6B99-43B3-DAD6-E0E2439E9994}"/>
              </a:ext>
            </a:extLst>
          </p:cNvPr>
          <p:cNvSpPr txBox="1"/>
          <p:nvPr/>
        </p:nvSpPr>
        <p:spPr>
          <a:xfrm>
            <a:off x="307143" y="6976515"/>
            <a:ext cx="2505004" cy="200055"/>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Cross section of representatives at the  mission</a:t>
            </a:r>
          </a:p>
        </p:txBody>
      </p:sp>
      <p:cxnSp>
        <p:nvCxnSpPr>
          <p:cNvPr id="21" name="Straight Connector 20">
            <a:extLst>
              <a:ext uri="{FF2B5EF4-FFF2-40B4-BE49-F238E27FC236}">
                <a16:creationId xmlns:a16="http://schemas.microsoft.com/office/drawing/2014/main" id="{1853EC1F-065B-56C0-2903-3390048C6B86}"/>
              </a:ext>
            </a:extLst>
          </p:cNvPr>
          <p:cNvCxnSpPr>
            <a:cxnSpLocks/>
          </p:cNvCxnSpPr>
          <p:nvPr/>
        </p:nvCxnSpPr>
        <p:spPr>
          <a:xfrm flipH="1">
            <a:off x="2458090" y="7443686"/>
            <a:ext cx="4463827" cy="0"/>
          </a:xfrm>
          <a:prstGeom prst="line">
            <a:avLst/>
          </a:prstGeom>
          <a:ln w="6350">
            <a:solidFill>
              <a:schemeClr val="accent6"/>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6" name="Rectangle: Top Corners Rounded 14">
            <a:extLst>
              <a:ext uri="{FF2B5EF4-FFF2-40B4-BE49-F238E27FC236}">
                <a16:creationId xmlns:a16="http://schemas.microsoft.com/office/drawing/2014/main" id="{CF387360-7057-AF3D-3543-A7FB96A781F2}"/>
              </a:ext>
            </a:extLst>
          </p:cNvPr>
          <p:cNvSpPr/>
          <p:nvPr/>
        </p:nvSpPr>
        <p:spPr>
          <a:xfrm rot="5400000">
            <a:off x="2523440" y="5468955"/>
            <a:ext cx="1811119" cy="6180745"/>
          </a:xfrm>
          <a:prstGeom prst="round2SameRect">
            <a:avLst>
              <a:gd name="adj1" fmla="val 14522"/>
              <a:gd name="adj2" fmla="val 922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1EB53A"/>
              </a:solidFill>
            </a:endParaRPr>
          </a:p>
        </p:txBody>
      </p:sp>
      <p:sp>
        <p:nvSpPr>
          <p:cNvPr id="27" name="Rectangle 26">
            <a:extLst>
              <a:ext uri="{FF2B5EF4-FFF2-40B4-BE49-F238E27FC236}">
                <a16:creationId xmlns:a16="http://schemas.microsoft.com/office/drawing/2014/main" id="{BF874F53-9D14-FBAB-CEC6-2DAB4327C249}"/>
              </a:ext>
            </a:extLst>
          </p:cNvPr>
          <p:cNvSpPr/>
          <p:nvPr/>
        </p:nvSpPr>
        <p:spPr>
          <a:xfrm>
            <a:off x="649337" y="7590426"/>
            <a:ext cx="5563772" cy="524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CA" sz="1400" b="1" spc="300" dirty="0">
                <a:solidFill>
                  <a:srgbClr val="1EB53A"/>
                </a:solidFill>
                <a:latin typeface="Abadi Extra Light" panose="020B0204020104020204" pitchFamily="34" charset="0"/>
              </a:rPr>
              <a:t>CREATING AN ENABLING REGULATORY ENVIRONMENT FOR FINANCIAL INCLUSION</a:t>
            </a:r>
          </a:p>
        </p:txBody>
      </p:sp>
      <p:grpSp>
        <p:nvGrpSpPr>
          <p:cNvPr id="23" name="Group 22">
            <a:extLst>
              <a:ext uri="{FF2B5EF4-FFF2-40B4-BE49-F238E27FC236}">
                <a16:creationId xmlns:a16="http://schemas.microsoft.com/office/drawing/2014/main" id="{B75C5F92-5B87-0B5A-EC28-4AB933C12E88}"/>
              </a:ext>
            </a:extLst>
          </p:cNvPr>
          <p:cNvGrpSpPr/>
          <p:nvPr/>
        </p:nvGrpSpPr>
        <p:grpSpPr>
          <a:xfrm>
            <a:off x="6187188" y="7496021"/>
            <a:ext cx="552650" cy="552844"/>
            <a:chOff x="5803687" y="6153498"/>
            <a:chExt cx="780370" cy="780370"/>
          </a:xfrm>
        </p:grpSpPr>
        <p:sp>
          <p:nvSpPr>
            <p:cNvPr id="24" name="Oval 23">
              <a:extLst>
                <a:ext uri="{FF2B5EF4-FFF2-40B4-BE49-F238E27FC236}">
                  <a16:creationId xmlns:a16="http://schemas.microsoft.com/office/drawing/2014/main" id="{BB3F8C29-72F9-16D6-0BD7-09B0C3C44C70}"/>
                </a:ext>
              </a:extLst>
            </p:cNvPr>
            <p:cNvSpPr/>
            <p:nvPr/>
          </p:nvSpPr>
          <p:spPr>
            <a:xfrm>
              <a:off x="5803687" y="6153498"/>
              <a:ext cx="780370" cy="780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Graphic 24" descr="Contract outline">
              <a:extLst>
                <a:ext uri="{FF2B5EF4-FFF2-40B4-BE49-F238E27FC236}">
                  <a16:creationId xmlns:a16="http://schemas.microsoft.com/office/drawing/2014/main" id="{F1A968ED-0E1E-73A3-6935-8544080172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67981" y="6214470"/>
              <a:ext cx="651783" cy="651783"/>
            </a:xfrm>
            <a:prstGeom prst="rect">
              <a:avLst/>
            </a:prstGeom>
          </p:spPr>
        </p:pic>
      </p:grpSp>
      <p:sp>
        <p:nvSpPr>
          <p:cNvPr id="28" name="TextBox 27">
            <a:extLst>
              <a:ext uri="{FF2B5EF4-FFF2-40B4-BE49-F238E27FC236}">
                <a16:creationId xmlns:a16="http://schemas.microsoft.com/office/drawing/2014/main" id="{07C41ED1-7EC3-F288-3603-6EC1E0943824}"/>
              </a:ext>
            </a:extLst>
          </p:cNvPr>
          <p:cNvSpPr txBox="1"/>
          <p:nvPr/>
        </p:nvSpPr>
        <p:spPr>
          <a:xfrm>
            <a:off x="663336" y="8187364"/>
            <a:ext cx="5360389" cy="1338828"/>
          </a:xfrm>
          <a:prstGeom prst="rect">
            <a:avLst/>
          </a:prstGeom>
          <a:noFill/>
        </p:spPr>
        <p:txBody>
          <a:bodyPr wrap="square" anchor="t">
            <a:spAutoFit/>
          </a:bodyPr>
          <a:lstStyle/>
          <a:p>
            <a:r>
              <a:rPr lang="en-CA" sz="900" b="1" dirty="0">
                <a:solidFill>
                  <a:srgbClr val="002060"/>
                </a:solidFill>
                <a:latin typeface="Arial Nova Light" panose="020B0304020202020204" pitchFamily="34" charset="0"/>
              </a:rPr>
              <a:t>THE FOLLOWING DOCUMENTS HAVE BEEN PUBLISHED IN THE SIERRA LEONE GAZETTE:</a:t>
            </a:r>
          </a:p>
          <a:p>
            <a:endParaRPr lang="en-CA" sz="900" b="1" dirty="0">
              <a:solidFill>
                <a:srgbClr val="002060"/>
              </a:solidFill>
              <a:latin typeface="Arial Nova Light" panose="020B0304020202020204" pitchFamily="34" charset="0"/>
            </a:endParaRPr>
          </a:p>
          <a:p>
            <a:pPr marL="171450" indent="-171450">
              <a:buFont typeface="Arial" panose="020B0604020202020204" pitchFamily="34" charset="0"/>
              <a:buChar char="•"/>
            </a:pPr>
            <a:r>
              <a:rPr lang="en-CA" sz="900" b="1" i="1" dirty="0">
                <a:solidFill>
                  <a:srgbClr val="002060"/>
                </a:solidFill>
                <a:latin typeface="Arial Nova Light" panose="020B0304020202020204" pitchFamily="34" charset="0"/>
              </a:rPr>
              <a:t>Redenomination of the Leone – End of the Transition Period</a:t>
            </a:r>
          </a:p>
          <a:p>
            <a:pPr marL="180975"/>
            <a:endParaRPr lang="en-CA" sz="900" i="1" dirty="0">
              <a:latin typeface="Arial Nova Light" panose="020B0304020202020204" pitchFamily="34" charset="0"/>
            </a:endParaRPr>
          </a:p>
          <a:p>
            <a:pPr marL="171450" indent="-171450">
              <a:buFont typeface="Arial" panose="020B0604020202020204" pitchFamily="34" charset="0"/>
              <a:buChar char="•"/>
            </a:pPr>
            <a:r>
              <a:rPr lang="en-CA" sz="900" b="1" i="1" dirty="0">
                <a:solidFill>
                  <a:srgbClr val="002060"/>
                </a:solidFill>
                <a:latin typeface="Arial Nova Light" panose="020B0304020202020204" pitchFamily="34" charset="0"/>
              </a:rPr>
              <a:t>Guidelines on Corporate Governance for Commercial Banks and Financial Holding Companies 2023</a:t>
            </a:r>
          </a:p>
          <a:p>
            <a:pPr marL="182563"/>
            <a:endParaRPr lang="en-CA" sz="900" i="1" dirty="0">
              <a:solidFill>
                <a:schemeClr val="tx1"/>
              </a:solidFill>
              <a:latin typeface="Arial Nova Light" panose="020B0304020202020204" pitchFamily="34" charset="0"/>
            </a:endParaRPr>
          </a:p>
          <a:p>
            <a:pPr marL="182563"/>
            <a:endParaRPr lang="en-CA" sz="900" i="1" dirty="0">
              <a:latin typeface="Arial Nova Light" panose="020B0304020202020204" pitchFamily="34" charset="0"/>
            </a:endParaRPr>
          </a:p>
          <a:p>
            <a:pPr lvl="0" algn="just"/>
            <a:endParaRPr lang="en-CA" sz="900" i="1" dirty="0">
              <a:solidFill>
                <a:schemeClr val="tx1"/>
              </a:solidFill>
              <a:latin typeface="Arial Nova Light" panose="020B0304020202020204" pitchFamily="34" charset="0"/>
            </a:endParaRPr>
          </a:p>
        </p:txBody>
      </p:sp>
      <p:pic>
        <p:nvPicPr>
          <p:cNvPr id="9" name="Picture 8">
            <a:extLst>
              <a:ext uri="{FF2B5EF4-FFF2-40B4-BE49-F238E27FC236}">
                <a16:creationId xmlns:a16="http://schemas.microsoft.com/office/drawing/2014/main" id="{C12248DF-C1DE-1B48-1CD9-0E9A29701AD3}"/>
              </a:ext>
            </a:extLst>
          </p:cNvPr>
          <p:cNvPicPr>
            <a:picLocks noChangeAspect="1"/>
          </p:cNvPicPr>
          <p:nvPr/>
        </p:nvPicPr>
        <p:blipFill>
          <a:blip r:embed="rId6" cstate="print">
            <a:extLst>
              <a:ext uri="{28A0092B-C50C-407E-A947-70E740481C1C}">
                <a14:useLocalDpi xmlns:a14="http://schemas.microsoft.com/office/drawing/2010/main" val="0"/>
              </a:ext>
            </a:extLst>
          </a:blip>
          <a:srcRect t="4052" b="4052"/>
          <a:stretch/>
        </p:blipFill>
        <p:spPr>
          <a:xfrm>
            <a:off x="307143" y="4770995"/>
            <a:ext cx="2975807" cy="218606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463116C-3C5F-8433-D601-7B0A039B2530}"/>
              </a:ext>
            </a:extLst>
          </p:cNvPr>
          <p:cNvPicPr>
            <a:picLocks noChangeAspect="1"/>
          </p:cNvPicPr>
          <p:nvPr/>
        </p:nvPicPr>
        <p:blipFill>
          <a:blip r:embed="rId7"/>
          <a:stretch>
            <a:fillRect/>
          </a:stretch>
        </p:blipFill>
        <p:spPr>
          <a:xfrm>
            <a:off x="3415906" y="4770994"/>
            <a:ext cx="2914650" cy="220551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9EF69AC-CEB5-00A6-1F14-26A742DE1843}"/>
              </a:ext>
            </a:extLst>
          </p:cNvPr>
          <p:cNvSpPr txBox="1"/>
          <p:nvPr/>
        </p:nvSpPr>
        <p:spPr>
          <a:xfrm>
            <a:off x="3343402" y="6944171"/>
            <a:ext cx="2914650"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Ms. Pascaline </a:t>
            </a:r>
            <a:r>
              <a:rPr lang="en-US" sz="700" i="1" dirty="0" err="1">
                <a:solidFill>
                  <a:schemeClr val="accent1">
                    <a:lumMod val="50000"/>
                  </a:schemeClr>
                </a:solidFill>
                <a:latin typeface="Arial Nova Light" panose="020B0304020202020204" pitchFamily="34" charset="0"/>
              </a:rPr>
              <a:t>Barankeba</a:t>
            </a:r>
            <a:r>
              <a:rPr lang="en-US" sz="700" i="1" dirty="0">
                <a:solidFill>
                  <a:schemeClr val="accent1">
                    <a:lumMod val="50000"/>
                  </a:schemeClr>
                </a:solidFill>
                <a:latin typeface="Arial Nova Light" panose="020B0304020202020204" pitchFamily="34" charset="0"/>
              </a:rPr>
              <a:t>, IFAD’s Country Director for Sierra Leone and Liberia</a:t>
            </a:r>
          </a:p>
        </p:txBody>
      </p:sp>
    </p:spTree>
    <p:extLst>
      <p:ext uri="{BB962C8B-B14F-4D97-AF65-F5344CB8AC3E}">
        <p14:creationId xmlns:p14="http://schemas.microsoft.com/office/powerpoint/2010/main" val="107731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CA" dirty="0"/>
              <a:t>Financial Inclusion Secretariat (FIS)</a:t>
            </a:r>
          </a:p>
        </p:txBody>
      </p:sp>
      <p:sp>
        <p:nvSpPr>
          <p:cNvPr id="5" name="Slide Number Placeholder 4"/>
          <p:cNvSpPr>
            <a:spLocks noGrp="1"/>
          </p:cNvSpPr>
          <p:nvPr>
            <p:ph type="sldNum" sz="quarter" idx="12"/>
          </p:nvPr>
        </p:nvSpPr>
        <p:spPr/>
        <p:txBody>
          <a:bodyPr/>
          <a:lstStyle/>
          <a:p>
            <a:fld id="{6CD983BF-64F8-4532-8D16-5B5295B70C03}" type="slidenum">
              <a:rPr lang="en-CA" smtClean="0"/>
              <a:t>8</a:t>
            </a:fld>
            <a:endParaRPr lang="en-CA" dirty="0"/>
          </a:p>
        </p:txBody>
      </p:sp>
      <p:sp>
        <p:nvSpPr>
          <p:cNvPr id="10" name="Rectangle: Top Corners Rounded 9">
            <a:extLst>
              <a:ext uri="{FF2B5EF4-FFF2-40B4-BE49-F238E27FC236}">
                <a16:creationId xmlns:a16="http://schemas.microsoft.com/office/drawing/2014/main" id="{6E9328F7-F76B-D6C9-FC70-50164D26772E}"/>
              </a:ext>
            </a:extLst>
          </p:cNvPr>
          <p:cNvSpPr/>
          <p:nvPr/>
        </p:nvSpPr>
        <p:spPr>
          <a:xfrm rot="5400000">
            <a:off x="156217" y="1053685"/>
            <a:ext cx="474965" cy="787400"/>
          </a:xfrm>
          <a:prstGeom prst="round2SameRect">
            <a:avLst>
              <a:gd name="adj1" fmla="val 50000"/>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Graphic 10" descr="Presentation with pie chart outline">
            <a:extLst>
              <a:ext uri="{FF2B5EF4-FFF2-40B4-BE49-F238E27FC236}">
                <a16:creationId xmlns:a16="http://schemas.microsoft.com/office/drawing/2014/main" id="{76A3FAD4-AF1D-881C-C0D4-BEE47323F22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9666" y="1166724"/>
            <a:ext cx="532267" cy="532267"/>
          </a:xfrm>
          <a:prstGeom prst="rect">
            <a:avLst/>
          </a:prstGeom>
        </p:spPr>
      </p:pic>
      <p:cxnSp>
        <p:nvCxnSpPr>
          <p:cNvPr id="13" name="Straight Connector 12">
            <a:extLst>
              <a:ext uri="{FF2B5EF4-FFF2-40B4-BE49-F238E27FC236}">
                <a16:creationId xmlns:a16="http://schemas.microsoft.com/office/drawing/2014/main" id="{A21B3575-F566-7362-DBB3-32ADA061FE47}"/>
              </a:ext>
            </a:extLst>
          </p:cNvPr>
          <p:cNvCxnSpPr>
            <a:cxnSpLocks/>
          </p:cNvCxnSpPr>
          <p:nvPr/>
        </p:nvCxnSpPr>
        <p:spPr>
          <a:xfrm>
            <a:off x="1085147" y="1416303"/>
            <a:ext cx="4420099" cy="0"/>
          </a:xfrm>
          <a:prstGeom prst="line">
            <a:avLst/>
          </a:prstGeom>
          <a:ln w="6350">
            <a:solidFill>
              <a:schemeClr val="accent5">
                <a:lumMod val="20000"/>
                <a:lumOff val="80000"/>
              </a:schemeClr>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3" name="Rectangles 9">
            <a:extLst>
              <a:ext uri="{FF2B5EF4-FFF2-40B4-BE49-F238E27FC236}">
                <a16:creationId xmlns:a16="http://schemas.microsoft.com/office/drawing/2014/main" id="{269B04EA-E832-FBBF-AC14-AD55F3E95D79}"/>
              </a:ext>
            </a:extLst>
          </p:cNvPr>
          <p:cNvSpPr/>
          <p:nvPr/>
        </p:nvSpPr>
        <p:spPr>
          <a:xfrm>
            <a:off x="141867" y="5679215"/>
            <a:ext cx="3447370" cy="2197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endParaRPr lang="en-US" sz="1100" dirty="0">
              <a:solidFill>
                <a:prstClr val="black"/>
              </a:solidFill>
              <a:latin typeface="Arial Nova Light" panose="020B0504020202020204" pitchFamily="34" charset="0"/>
            </a:endParaRPr>
          </a:p>
          <a:p>
            <a:pPr lvl="0" algn="just"/>
            <a:endParaRPr lang="en-US" sz="1100" dirty="0">
              <a:solidFill>
                <a:prstClr val="black"/>
              </a:solidFill>
              <a:latin typeface="Arial Nova Light" panose="020B0504020202020204" pitchFamily="34" charset="0"/>
            </a:endParaRPr>
          </a:p>
          <a:p>
            <a:pPr algn="just"/>
            <a:r>
              <a:rPr lang="en-US" sz="1100" dirty="0">
                <a:solidFill>
                  <a:prstClr val="black"/>
                </a:solidFill>
                <a:latin typeface="Arial Nova Light" panose="020B0504020202020204" pitchFamily="34" charset="0"/>
              </a:rPr>
              <a:t>In a lunch hosted by the Bank of Sierra Leone with the outgoing UNCDF Representative in Sierra Leone - Mr. Wycliffe </a:t>
            </a:r>
            <a:r>
              <a:rPr lang="en-US" sz="1100" dirty="0" err="1">
                <a:solidFill>
                  <a:prstClr val="black"/>
                </a:solidFill>
                <a:latin typeface="Arial Nova Light" panose="020B0504020202020204" pitchFamily="34" charset="0"/>
              </a:rPr>
              <a:t>Ngwabe</a:t>
            </a:r>
            <a:r>
              <a:rPr lang="en-US" sz="1100" dirty="0">
                <a:solidFill>
                  <a:prstClr val="black"/>
                </a:solidFill>
                <a:latin typeface="Arial Nova Light" panose="020B0504020202020204" pitchFamily="34" charset="0"/>
              </a:rPr>
              <a:t>, the Bank reflects on the impacts, collaborations, and friendship with the outgoing UNCDF Rep. </a:t>
            </a:r>
          </a:p>
          <a:p>
            <a:pPr algn="just"/>
            <a:endParaRPr lang="en-US" sz="1100" dirty="0">
              <a:solidFill>
                <a:prstClr val="black"/>
              </a:solidFill>
              <a:latin typeface="Arial Nova Light" panose="020B0504020202020204" pitchFamily="34" charset="0"/>
            </a:endParaRPr>
          </a:p>
          <a:p>
            <a:pPr algn="just"/>
            <a:r>
              <a:rPr lang="en-US" sz="1100" dirty="0">
                <a:solidFill>
                  <a:prstClr val="black"/>
                </a:solidFill>
                <a:latin typeface="Arial Nova Light" panose="020B0504020202020204" pitchFamily="34" charset="0"/>
              </a:rPr>
              <a:t>As we bid farewell to a significant chapter, we pause to reflect on the impacts, the journey shared, the experiences, and what we have encountered.</a:t>
            </a:r>
          </a:p>
          <a:p>
            <a:pPr algn="just"/>
            <a:endParaRPr lang="en-US" sz="1100" dirty="0">
              <a:solidFill>
                <a:prstClr val="black"/>
              </a:solidFill>
              <a:latin typeface="Arial Nova Light" panose="020B0504020202020204" pitchFamily="34" charset="0"/>
            </a:endParaRPr>
          </a:p>
          <a:p>
            <a:pPr lvl="0" algn="just"/>
            <a:r>
              <a:rPr lang="en-US" sz="1100" dirty="0">
                <a:solidFill>
                  <a:prstClr val="black"/>
                </a:solidFill>
                <a:latin typeface="Arial Nova Light" panose="020B0504020202020204" pitchFamily="34" charset="0"/>
              </a:rPr>
              <a:t>Mr. </a:t>
            </a:r>
            <a:r>
              <a:rPr lang="en-US" sz="1100" dirty="0" err="1">
                <a:solidFill>
                  <a:prstClr val="black"/>
                </a:solidFill>
                <a:latin typeface="Arial Nova Light" panose="020B0504020202020204" pitchFamily="34" charset="0"/>
              </a:rPr>
              <a:t>Ngwabe</a:t>
            </a:r>
            <a:r>
              <a:rPr lang="en-US" sz="1100" dirty="0">
                <a:solidFill>
                  <a:prstClr val="black"/>
                </a:solidFill>
                <a:latin typeface="Arial Nova Light" panose="020B0504020202020204" pitchFamily="34" charset="0"/>
              </a:rPr>
              <a:t> has served as the BSL Financial Inclusion Consultant for five years, in which he participated in the implementation of the National Strategy for Financial Inclusion 2017-2020 and the development of the second National Strategy for Financial </a:t>
            </a:r>
            <a:r>
              <a:rPr lang="en-US" sz="1100" dirty="0" err="1">
                <a:solidFill>
                  <a:prstClr val="black"/>
                </a:solidFill>
                <a:latin typeface="Arial Nova Light" panose="020B0504020202020204" pitchFamily="34" charset="0"/>
              </a:rPr>
              <a:t>Inclusione</a:t>
            </a:r>
            <a:r>
              <a:rPr lang="en-US" sz="1100" dirty="0">
                <a:solidFill>
                  <a:prstClr val="black"/>
                </a:solidFill>
                <a:latin typeface="Arial Nova Light" panose="020B0504020202020204" pitchFamily="34" charset="0"/>
              </a:rPr>
              <a:t> –NSFI 2022-2026.  He also worked with the Sierra Leone Fintech Challenge 1 &amp; 2, the BSL Sandbox committee, and many other projects.</a:t>
            </a:r>
          </a:p>
          <a:p>
            <a:pPr lvl="0" algn="just"/>
            <a:endParaRPr lang="en-US" sz="1100" dirty="0">
              <a:solidFill>
                <a:prstClr val="black"/>
              </a:solidFill>
              <a:latin typeface="Arial Nova Light" panose="020B0504020202020204" pitchFamily="34" charset="0"/>
            </a:endParaRPr>
          </a:p>
          <a:p>
            <a:pPr lvl="0" algn="just"/>
            <a:r>
              <a:rPr lang="en-US" sz="1100" dirty="0">
                <a:solidFill>
                  <a:prstClr val="black"/>
                </a:solidFill>
                <a:latin typeface="Arial Nova Light" panose="020B0504020202020204" pitchFamily="34" charset="0"/>
              </a:rPr>
              <a:t>The Bank is profoundly grateful and hopes that our journey’s legacy extends beyond the immediate moment. We wish him well in his future endeavors. </a:t>
            </a:r>
          </a:p>
        </p:txBody>
      </p:sp>
      <p:pic>
        <p:nvPicPr>
          <p:cNvPr id="6" name="Picture 5">
            <a:extLst>
              <a:ext uri="{FF2B5EF4-FFF2-40B4-BE49-F238E27FC236}">
                <a16:creationId xmlns:a16="http://schemas.microsoft.com/office/drawing/2014/main" id="{8713E0B4-A4C3-351A-6269-3AEAD5D391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1" t="12500" r="1400"/>
          <a:stretch/>
        </p:blipFill>
        <p:spPr>
          <a:xfrm>
            <a:off x="3743142" y="5269428"/>
            <a:ext cx="2825064" cy="2252915"/>
          </a:xfrm>
          <a:prstGeom prst="roundRect">
            <a:avLst>
              <a:gd name="adj" fmla="val 8594"/>
            </a:avLst>
          </a:prstGeom>
          <a:noFill/>
          <a:ln>
            <a:noFill/>
          </a:ln>
          <a:effectLst/>
        </p:spPr>
      </p:pic>
      <p:sp>
        <p:nvSpPr>
          <p:cNvPr id="7" name="Rectangles 5">
            <a:extLst>
              <a:ext uri="{FF2B5EF4-FFF2-40B4-BE49-F238E27FC236}">
                <a16:creationId xmlns:a16="http://schemas.microsoft.com/office/drawing/2014/main" id="{3E135702-0603-CF2C-C37A-F55009AD0E79}"/>
              </a:ext>
            </a:extLst>
          </p:cNvPr>
          <p:cNvSpPr/>
          <p:nvPr/>
        </p:nvSpPr>
        <p:spPr>
          <a:xfrm>
            <a:off x="603036" y="1424028"/>
            <a:ext cx="6160149" cy="2794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400" b="1" dirty="0">
                <a:solidFill>
                  <a:srgbClr val="002060"/>
                </a:solidFill>
                <a:latin typeface="Arial Nova Light" panose="020B0304020202020204" pitchFamily="34" charset="0"/>
              </a:rPr>
              <a:t>   </a:t>
            </a:r>
            <a:r>
              <a:rPr lang="en-US" sz="1200" b="1" dirty="0">
                <a:solidFill>
                  <a:srgbClr val="002060"/>
                </a:solidFill>
                <a:latin typeface="Arial Nova Light" panose="020B0304020202020204" pitchFamily="34" charset="0"/>
              </a:rPr>
              <a:t>End of Contract for the ODI Consultant assigned at the FSDU-BSL</a:t>
            </a:r>
          </a:p>
        </p:txBody>
      </p:sp>
      <p:sp>
        <p:nvSpPr>
          <p:cNvPr id="8" name="Rectangle 7">
            <a:extLst>
              <a:ext uri="{FF2B5EF4-FFF2-40B4-BE49-F238E27FC236}">
                <a16:creationId xmlns:a16="http://schemas.microsoft.com/office/drawing/2014/main" id="{6E689500-0422-4A0E-F1A4-4E05CAB4C550}"/>
              </a:ext>
            </a:extLst>
          </p:cNvPr>
          <p:cNvSpPr/>
          <p:nvPr/>
        </p:nvSpPr>
        <p:spPr>
          <a:xfrm>
            <a:off x="365881" y="1699017"/>
            <a:ext cx="3736930" cy="2800767"/>
          </a:xfrm>
          <a:prstGeom prst="rect">
            <a:avLst/>
          </a:prstGeom>
        </p:spPr>
        <p:txBody>
          <a:bodyPr wrap="square">
            <a:spAutoFit/>
          </a:bodyPr>
          <a:lstStyle/>
          <a:p>
            <a:pPr algn="just"/>
            <a:r>
              <a:rPr lang="en-US" sz="1100" dirty="0">
                <a:solidFill>
                  <a:schemeClr val="tx1">
                    <a:lumMod val="95000"/>
                    <a:lumOff val="5000"/>
                  </a:schemeClr>
                </a:solidFill>
                <a:latin typeface="Arial Nova Light" panose="020B0304020202020204" pitchFamily="34" charset="0"/>
              </a:rPr>
              <a:t>The Bank of Sierra Leone (BSL) in 2021 recruited a Financial Inclusion Specialist (Overseas Development Institute Fellow-ODI Fellow), Mr. James </a:t>
            </a:r>
            <a:r>
              <a:rPr lang="en-US" sz="1100" dirty="0" err="1">
                <a:solidFill>
                  <a:schemeClr val="tx1">
                    <a:lumMod val="95000"/>
                    <a:lumOff val="5000"/>
                  </a:schemeClr>
                </a:solidFill>
                <a:latin typeface="Arial Nova Light" panose="020B0304020202020204" pitchFamily="34" charset="0"/>
              </a:rPr>
              <a:t>Thalla</a:t>
            </a:r>
            <a:r>
              <a:rPr lang="en-US" sz="1100" dirty="0">
                <a:solidFill>
                  <a:schemeClr val="tx1">
                    <a:lumMod val="95000"/>
                    <a:lumOff val="5000"/>
                  </a:schemeClr>
                </a:solidFill>
                <a:latin typeface="Arial Nova Light" panose="020B0304020202020204" pitchFamily="34" charset="0"/>
              </a:rPr>
              <a:t> – Joel to support the implementation of its financial inclusion projects. The recruitment process was done in partnership with the Overseas Development Institute (ODI) through their Fellowship Scheme. The Consultant was recruited for a two-year period, effective October 2021 and he was based in Freetown, Sierra Leone. His contracted period ended in October 2023 </a:t>
            </a:r>
          </a:p>
          <a:p>
            <a:pPr algn="just"/>
            <a:endParaRPr lang="en-US" sz="1100" dirty="0">
              <a:solidFill>
                <a:schemeClr val="tx1">
                  <a:lumMod val="95000"/>
                  <a:lumOff val="5000"/>
                </a:schemeClr>
              </a:solidFill>
              <a:latin typeface="Arial Nova Light" panose="020B0304020202020204" pitchFamily="34" charset="0"/>
            </a:endParaRPr>
          </a:p>
          <a:p>
            <a:pPr algn="just"/>
            <a:endParaRPr lang="en-US" sz="1100" dirty="0">
              <a:solidFill>
                <a:schemeClr val="tx1">
                  <a:lumMod val="95000"/>
                  <a:lumOff val="5000"/>
                </a:schemeClr>
              </a:solidFill>
              <a:latin typeface="Arial Nova Light" panose="020B0304020202020204" pitchFamily="34" charset="0"/>
            </a:endParaRPr>
          </a:p>
          <a:p>
            <a:pPr algn="just"/>
            <a:r>
              <a:rPr lang="en-US" sz="1100" dirty="0">
                <a:solidFill>
                  <a:schemeClr val="tx1">
                    <a:lumMod val="95000"/>
                    <a:lumOff val="5000"/>
                  </a:schemeClr>
                </a:solidFill>
                <a:latin typeface="Arial Nova Light" panose="020B0304020202020204" pitchFamily="34" charset="0"/>
              </a:rPr>
              <a:t>As the Bank bids him farewell, he will be greatly remembered for his pivotal role in the development and implementation of the current National Strategy for Financial Inclusion 2022-2026, and other projects.</a:t>
            </a:r>
          </a:p>
        </p:txBody>
      </p:sp>
      <p:sp>
        <p:nvSpPr>
          <p:cNvPr id="12" name="TextBox 11">
            <a:extLst>
              <a:ext uri="{FF2B5EF4-FFF2-40B4-BE49-F238E27FC236}">
                <a16:creationId xmlns:a16="http://schemas.microsoft.com/office/drawing/2014/main" id="{63F73E34-ABFE-3EFE-E183-FE321840B3A8}"/>
              </a:ext>
            </a:extLst>
          </p:cNvPr>
          <p:cNvSpPr txBox="1"/>
          <p:nvPr/>
        </p:nvSpPr>
        <p:spPr>
          <a:xfrm>
            <a:off x="4074698" y="3659918"/>
            <a:ext cx="2619661"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Staff of the Bank of Sierra Leone having  farewell dinner with the ODI Consultant</a:t>
            </a:r>
          </a:p>
        </p:txBody>
      </p:sp>
      <p:sp>
        <p:nvSpPr>
          <p:cNvPr id="14" name="Rectangle 13">
            <a:extLst>
              <a:ext uri="{FF2B5EF4-FFF2-40B4-BE49-F238E27FC236}">
                <a16:creationId xmlns:a16="http://schemas.microsoft.com/office/drawing/2014/main" id="{4291A34B-EE3D-5311-4929-B58116499648}"/>
              </a:ext>
            </a:extLst>
          </p:cNvPr>
          <p:cNvSpPr/>
          <p:nvPr/>
        </p:nvSpPr>
        <p:spPr>
          <a:xfrm>
            <a:off x="315538" y="1099015"/>
            <a:ext cx="5510848" cy="419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CA" sz="1400" b="1" spc="300" dirty="0">
                <a:solidFill>
                  <a:srgbClr val="1EB53A"/>
                </a:solidFill>
                <a:latin typeface="Abadi Extra Light" panose="020B0204020104020204" pitchFamily="34" charset="0"/>
              </a:rPr>
              <a:t>BANK OF SIERRA LEONE BIDED FAREWELL</a:t>
            </a:r>
          </a:p>
        </p:txBody>
      </p:sp>
      <p:sp>
        <p:nvSpPr>
          <p:cNvPr id="15" name="Rectangles 5">
            <a:extLst>
              <a:ext uri="{FF2B5EF4-FFF2-40B4-BE49-F238E27FC236}">
                <a16:creationId xmlns:a16="http://schemas.microsoft.com/office/drawing/2014/main" id="{1EF45A79-224C-8409-F623-E45B37BA994B}"/>
              </a:ext>
            </a:extLst>
          </p:cNvPr>
          <p:cNvSpPr/>
          <p:nvPr/>
        </p:nvSpPr>
        <p:spPr>
          <a:xfrm>
            <a:off x="2246166" y="4770655"/>
            <a:ext cx="4611834" cy="2794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200" b="1" dirty="0">
                <a:solidFill>
                  <a:srgbClr val="002060"/>
                </a:solidFill>
                <a:latin typeface="Arial Nova Light" panose="020B0304020202020204" pitchFamily="34" charset="0"/>
              </a:rPr>
              <a:t>BSL hosted a Lunch with outgoing UNCDF Representative</a:t>
            </a:r>
          </a:p>
        </p:txBody>
      </p:sp>
      <p:pic>
        <p:nvPicPr>
          <p:cNvPr id="2" name="Picture 1">
            <a:extLst>
              <a:ext uri="{FF2B5EF4-FFF2-40B4-BE49-F238E27FC236}">
                <a16:creationId xmlns:a16="http://schemas.microsoft.com/office/drawing/2014/main" id="{57FBF1BD-8620-2251-4A1A-3AB7238564E5}"/>
              </a:ext>
            </a:extLst>
          </p:cNvPr>
          <p:cNvPicPr>
            <a:picLocks noChangeAspect="1"/>
          </p:cNvPicPr>
          <p:nvPr/>
        </p:nvPicPr>
        <p:blipFill>
          <a:blip r:embed="rId5">
            <a:extLst>
              <a:ext uri="{28A0092B-C50C-407E-A947-70E740481C1C}">
                <a14:useLocalDpi xmlns:a14="http://schemas.microsoft.com/office/drawing/2010/main" val="0"/>
              </a:ext>
            </a:extLst>
          </a:blip>
          <a:srcRect t="1748" b="1748"/>
          <a:stretch/>
        </p:blipFill>
        <p:spPr>
          <a:xfrm>
            <a:off x="4074699" y="1751718"/>
            <a:ext cx="2619661" cy="1916032"/>
          </a:xfrm>
          <a:prstGeom prst="roundRect">
            <a:avLst>
              <a:gd name="adj" fmla="val 8594"/>
            </a:avLst>
          </a:prstGeom>
          <a:noFill/>
          <a:ln>
            <a:noFill/>
          </a:ln>
          <a:effectLst/>
        </p:spPr>
      </p:pic>
      <p:sp>
        <p:nvSpPr>
          <p:cNvPr id="16" name="TextBox 15">
            <a:extLst>
              <a:ext uri="{FF2B5EF4-FFF2-40B4-BE49-F238E27FC236}">
                <a16:creationId xmlns:a16="http://schemas.microsoft.com/office/drawing/2014/main" id="{22700096-6B99-43B3-DAD6-E0E2439E9994}"/>
              </a:ext>
            </a:extLst>
          </p:cNvPr>
          <p:cNvSpPr txBox="1"/>
          <p:nvPr/>
        </p:nvSpPr>
        <p:spPr>
          <a:xfrm>
            <a:off x="3790218" y="7486628"/>
            <a:ext cx="2777987" cy="307777"/>
          </a:xfrm>
          <a:prstGeom prst="rect">
            <a:avLst/>
          </a:prstGeom>
          <a:noFill/>
        </p:spPr>
        <p:txBody>
          <a:bodyPr wrap="square" rtlCol="0">
            <a:spAutoFit/>
          </a:bodyPr>
          <a:lstStyle/>
          <a:p>
            <a:r>
              <a:rPr lang="en-US" sz="700" i="1" dirty="0">
                <a:solidFill>
                  <a:schemeClr val="accent1">
                    <a:lumMod val="50000"/>
                  </a:schemeClr>
                </a:solidFill>
                <a:latin typeface="Arial Nova Light" panose="020B0304020202020204" pitchFamily="34" charset="0"/>
              </a:rPr>
              <a:t>Management of the Bank of Sierra Leone having a  farewell lunch with the UNCDF Team</a:t>
            </a:r>
          </a:p>
        </p:txBody>
      </p:sp>
      <p:grpSp>
        <p:nvGrpSpPr>
          <p:cNvPr id="23" name="Group 22">
            <a:extLst>
              <a:ext uri="{FF2B5EF4-FFF2-40B4-BE49-F238E27FC236}">
                <a16:creationId xmlns:a16="http://schemas.microsoft.com/office/drawing/2014/main" id="{B75C5F92-5B87-0B5A-EC28-4AB933C12E88}"/>
              </a:ext>
            </a:extLst>
          </p:cNvPr>
          <p:cNvGrpSpPr/>
          <p:nvPr/>
        </p:nvGrpSpPr>
        <p:grpSpPr>
          <a:xfrm>
            <a:off x="234750" y="4536080"/>
            <a:ext cx="552650" cy="552844"/>
            <a:chOff x="5803687" y="6153498"/>
            <a:chExt cx="780370" cy="780370"/>
          </a:xfrm>
        </p:grpSpPr>
        <p:sp>
          <p:nvSpPr>
            <p:cNvPr id="24" name="Oval 23">
              <a:extLst>
                <a:ext uri="{FF2B5EF4-FFF2-40B4-BE49-F238E27FC236}">
                  <a16:creationId xmlns:a16="http://schemas.microsoft.com/office/drawing/2014/main" id="{BB3F8C29-72F9-16D6-0BD7-09B0C3C44C70}"/>
                </a:ext>
              </a:extLst>
            </p:cNvPr>
            <p:cNvSpPr/>
            <p:nvPr/>
          </p:nvSpPr>
          <p:spPr>
            <a:xfrm>
              <a:off x="5803687" y="6153498"/>
              <a:ext cx="780370" cy="780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5" name="Graphic 24" descr="Contract outline">
              <a:extLst>
                <a:ext uri="{FF2B5EF4-FFF2-40B4-BE49-F238E27FC236}">
                  <a16:creationId xmlns:a16="http://schemas.microsoft.com/office/drawing/2014/main" id="{F1A968ED-0E1E-73A3-6935-8544080172D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867981" y="6214470"/>
              <a:ext cx="651783" cy="651783"/>
            </a:xfrm>
            <a:prstGeom prst="rect">
              <a:avLst/>
            </a:prstGeom>
          </p:spPr>
        </p:pic>
      </p:grpSp>
      <p:cxnSp>
        <p:nvCxnSpPr>
          <p:cNvPr id="9" name="Straight Connector 8">
            <a:extLst>
              <a:ext uri="{FF2B5EF4-FFF2-40B4-BE49-F238E27FC236}">
                <a16:creationId xmlns:a16="http://schemas.microsoft.com/office/drawing/2014/main" id="{6AF9D1D9-CF5B-8D70-A9D3-C4592A3E1D59}"/>
              </a:ext>
            </a:extLst>
          </p:cNvPr>
          <p:cNvCxnSpPr>
            <a:cxnSpLocks/>
          </p:cNvCxnSpPr>
          <p:nvPr/>
        </p:nvCxnSpPr>
        <p:spPr>
          <a:xfrm flipH="1">
            <a:off x="2115876" y="4700486"/>
            <a:ext cx="4463827" cy="0"/>
          </a:xfrm>
          <a:prstGeom prst="line">
            <a:avLst/>
          </a:prstGeom>
          <a:ln w="6350">
            <a:solidFill>
              <a:schemeClr val="accent6"/>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495BB3E-42A5-5CC6-802E-697913DB83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0434" y="7889996"/>
            <a:ext cx="2519269" cy="1497348"/>
          </a:xfrm>
          <a:prstGeom prst="rect">
            <a:avLst/>
          </a:prstGeom>
        </p:spPr>
      </p:pic>
    </p:spTree>
    <p:extLst>
      <p:ext uri="{BB962C8B-B14F-4D97-AF65-F5344CB8AC3E}">
        <p14:creationId xmlns:p14="http://schemas.microsoft.com/office/powerpoint/2010/main" val="177226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Top Corners Rounded 44">
            <a:extLst>
              <a:ext uri="{FF2B5EF4-FFF2-40B4-BE49-F238E27FC236}">
                <a16:creationId xmlns:a16="http://schemas.microsoft.com/office/drawing/2014/main" id="{F08D09EE-C726-579B-C07F-5EDA6155889A}"/>
              </a:ext>
            </a:extLst>
          </p:cNvPr>
          <p:cNvSpPr/>
          <p:nvPr/>
        </p:nvSpPr>
        <p:spPr>
          <a:xfrm rot="5400000">
            <a:off x="3046256" y="6144842"/>
            <a:ext cx="692174" cy="6082197"/>
          </a:xfrm>
          <a:prstGeom prst="round2SameRect">
            <a:avLst>
              <a:gd name="adj1" fmla="val 19288"/>
              <a:gd name="adj2" fmla="val 192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rgbClr val="1EB53A"/>
              </a:solidFill>
            </a:endParaRPr>
          </a:p>
        </p:txBody>
      </p:sp>
      <p:sp>
        <p:nvSpPr>
          <p:cNvPr id="97" name="Rectangle: Rounded Corners 1">
            <a:extLst>
              <a:ext uri="{FF2B5EF4-FFF2-40B4-BE49-F238E27FC236}">
                <a16:creationId xmlns:a16="http://schemas.microsoft.com/office/drawing/2014/main" id="{B12E2463-A6CD-8A45-656E-C7DCA08328C9}"/>
              </a:ext>
            </a:extLst>
          </p:cNvPr>
          <p:cNvSpPr/>
          <p:nvPr/>
        </p:nvSpPr>
        <p:spPr>
          <a:xfrm>
            <a:off x="346694" y="7873451"/>
            <a:ext cx="6133771" cy="784543"/>
          </a:xfrm>
          <a:prstGeom prst="roundRect">
            <a:avLst/>
          </a:prstGeom>
          <a:solidFill>
            <a:schemeClr val="bg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lvl="1">
              <a:spcAft>
                <a:spcPts val="600"/>
              </a:spcAft>
            </a:pPr>
            <a:endParaRPr lang="en-CA" sz="1050" dirty="0">
              <a:solidFill>
                <a:schemeClr val="bg2">
                  <a:lumMod val="10000"/>
                </a:schemeClr>
              </a:solidFill>
              <a:latin typeface="Arial Nova Light" panose="020B0304020202020204" pitchFamily="34" charset="0"/>
            </a:endParaRPr>
          </a:p>
        </p:txBody>
      </p:sp>
      <p:cxnSp>
        <p:nvCxnSpPr>
          <p:cNvPr id="43" name="Connector: Elbow 29">
            <a:extLst>
              <a:ext uri="{FF2B5EF4-FFF2-40B4-BE49-F238E27FC236}">
                <a16:creationId xmlns:a16="http://schemas.microsoft.com/office/drawing/2014/main" id="{563CE90C-2658-F010-8687-196060B5B4CA}"/>
              </a:ext>
            </a:extLst>
          </p:cNvPr>
          <p:cNvCxnSpPr>
            <a:cxnSpLocks/>
            <a:endCxn id="42" idx="0"/>
          </p:cNvCxnSpPr>
          <p:nvPr/>
        </p:nvCxnSpPr>
        <p:spPr>
          <a:xfrm rot="16200000" flipH="1">
            <a:off x="4892023" y="5532293"/>
            <a:ext cx="593065" cy="318704"/>
          </a:xfrm>
          <a:prstGeom prst="bentConnector3">
            <a:avLst>
              <a:gd name="adj1" fmla="val -935"/>
            </a:avLst>
          </a:prstGeom>
          <a:ln>
            <a:solidFill>
              <a:schemeClr val="accent6">
                <a:lumMod val="50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40" name="Connector: Elbow 15">
            <a:extLst>
              <a:ext uri="{FF2B5EF4-FFF2-40B4-BE49-F238E27FC236}">
                <a16:creationId xmlns:a16="http://schemas.microsoft.com/office/drawing/2014/main" id="{28E6DCA8-FBDF-BDA6-6A4E-2E5053A32B55}"/>
              </a:ext>
            </a:extLst>
          </p:cNvPr>
          <p:cNvCxnSpPr>
            <a:cxnSpLocks/>
          </p:cNvCxnSpPr>
          <p:nvPr/>
        </p:nvCxnSpPr>
        <p:spPr>
          <a:xfrm>
            <a:off x="1331893" y="4470205"/>
            <a:ext cx="521403" cy="311534"/>
          </a:xfrm>
          <a:prstGeom prst="bentConnector3">
            <a:avLst>
              <a:gd name="adj1" fmla="val -106"/>
            </a:avLst>
          </a:prstGeom>
          <a:ln>
            <a:solidFill>
              <a:schemeClr val="accent6">
                <a:lumMod val="5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210230" y="9532028"/>
            <a:ext cx="2314575" cy="311455"/>
          </a:xfrm>
        </p:spPr>
        <p:txBody>
          <a:bodyPr/>
          <a:lstStyle/>
          <a:p>
            <a:r>
              <a:rPr lang="en-CA" dirty="0"/>
              <a:t>Financial Inclusion Secretariat (FIS)</a:t>
            </a:r>
          </a:p>
        </p:txBody>
      </p:sp>
      <p:sp>
        <p:nvSpPr>
          <p:cNvPr id="5" name="Slide Number Placeholder 4"/>
          <p:cNvSpPr>
            <a:spLocks noGrp="1"/>
          </p:cNvSpPr>
          <p:nvPr>
            <p:ph type="sldNum" sz="quarter" idx="12"/>
          </p:nvPr>
        </p:nvSpPr>
        <p:spPr>
          <a:xfrm>
            <a:off x="5104720" y="9532032"/>
            <a:ext cx="1543050" cy="327474"/>
          </a:xfrm>
        </p:spPr>
        <p:txBody>
          <a:bodyPr/>
          <a:lstStyle/>
          <a:p>
            <a:fld id="{6CD983BF-64F8-4532-8D16-5B5295B70C03}" type="slidenum">
              <a:rPr lang="en-CA" smtClean="0"/>
              <a:t>9</a:t>
            </a:fld>
            <a:endParaRPr lang="en-CA" dirty="0"/>
          </a:p>
        </p:txBody>
      </p:sp>
      <p:grpSp>
        <p:nvGrpSpPr>
          <p:cNvPr id="3" name="Group 2">
            <a:extLst>
              <a:ext uri="{FF2B5EF4-FFF2-40B4-BE49-F238E27FC236}">
                <a16:creationId xmlns:a16="http://schemas.microsoft.com/office/drawing/2014/main" id="{BC994C01-A316-4882-37E6-A9A02661D40D}"/>
              </a:ext>
            </a:extLst>
          </p:cNvPr>
          <p:cNvGrpSpPr/>
          <p:nvPr/>
        </p:nvGrpSpPr>
        <p:grpSpPr>
          <a:xfrm>
            <a:off x="5794239" y="1130175"/>
            <a:ext cx="660826" cy="659183"/>
            <a:chOff x="283391" y="5707238"/>
            <a:chExt cx="780370" cy="780370"/>
          </a:xfrm>
        </p:grpSpPr>
        <p:sp>
          <p:nvSpPr>
            <p:cNvPr id="7" name="Oval 6">
              <a:extLst>
                <a:ext uri="{FF2B5EF4-FFF2-40B4-BE49-F238E27FC236}">
                  <a16:creationId xmlns:a16="http://schemas.microsoft.com/office/drawing/2014/main" id="{01C8AA8D-73A3-8A08-02C1-18A8C30CBE0A}"/>
                </a:ext>
              </a:extLst>
            </p:cNvPr>
            <p:cNvSpPr/>
            <p:nvPr/>
          </p:nvSpPr>
          <p:spPr>
            <a:xfrm>
              <a:off x="283391" y="5707238"/>
              <a:ext cx="780370" cy="78037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Graphic 7" descr="Good Idea outline">
              <a:extLst>
                <a:ext uri="{FF2B5EF4-FFF2-40B4-BE49-F238E27FC236}">
                  <a16:creationId xmlns:a16="http://schemas.microsoft.com/office/drawing/2014/main" id="{C3DD4B35-775E-E0E0-52FD-E0D889EB51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7685" y="5771531"/>
              <a:ext cx="651783" cy="651783"/>
            </a:xfrm>
            <a:prstGeom prst="rect">
              <a:avLst/>
            </a:prstGeom>
          </p:spPr>
        </p:pic>
      </p:grpSp>
      <p:grpSp>
        <p:nvGrpSpPr>
          <p:cNvPr id="9" name="Group 8">
            <a:extLst>
              <a:ext uri="{FF2B5EF4-FFF2-40B4-BE49-F238E27FC236}">
                <a16:creationId xmlns:a16="http://schemas.microsoft.com/office/drawing/2014/main" id="{0B08A1F2-AE7E-F43A-9F2B-D90B5F5CEF58}"/>
              </a:ext>
            </a:extLst>
          </p:cNvPr>
          <p:cNvGrpSpPr/>
          <p:nvPr/>
        </p:nvGrpSpPr>
        <p:grpSpPr>
          <a:xfrm>
            <a:off x="317869" y="1143655"/>
            <a:ext cx="6457862" cy="541157"/>
            <a:chOff x="234025" y="1368723"/>
            <a:chExt cx="6457862" cy="617500"/>
          </a:xfrm>
        </p:grpSpPr>
        <p:sp>
          <p:nvSpPr>
            <p:cNvPr id="10" name="Rectangle 9">
              <a:extLst>
                <a:ext uri="{FF2B5EF4-FFF2-40B4-BE49-F238E27FC236}">
                  <a16:creationId xmlns:a16="http://schemas.microsoft.com/office/drawing/2014/main" id="{059A3F00-EA37-AE5D-7FC3-E0B53E68FE1C}"/>
                </a:ext>
              </a:extLst>
            </p:cNvPr>
            <p:cNvSpPr/>
            <p:nvPr/>
          </p:nvSpPr>
          <p:spPr>
            <a:xfrm>
              <a:off x="234025" y="1368723"/>
              <a:ext cx="5510848" cy="479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CA" sz="1400" b="1" spc="300" dirty="0">
                  <a:solidFill>
                    <a:srgbClr val="1EB53A"/>
                  </a:solidFill>
                  <a:latin typeface="Abadi Extra Light" panose="020B0204020104020204" pitchFamily="34" charset="0"/>
                </a:rPr>
                <a:t>FINANCIAL INCLUSION EXPERT’S CORNER: INSIGHTS &amp; RESOURCES</a:t>
              </a:r>
            </a:p>
          </p:txBody>
        </p:sp>
        <p:cxnSp>
          <p:nvCxnSpPr>
            <p:cNvPr id="11" name="Straight Connector 10">
              <a:extLst>
                <a:ext uri="{FF2B5EF4-FFF2-40B4-BE49-F238E27FC236}">
                  <a16:creationId xmlns:a16="http://schemas.microsoft.com/office/drawing/2014/main" id="{8A669F8C-736C-DAD0-C81A-102F1ECF9A72}"/>
                </a:ext>
              </a:extLst>
            </p:cNvPr>
            <p:cNvCxnSpPr>
              <a:cxnSpLocks/>
            </p:cNvCxnSpPr>
            <p:nvPr/>
          </p:nvCxnSpPr>
          <p:spPr>
            <a:xfrm>
              <a:off x="1237418" y="1986223"/>
              <a:ext cx="5454469" cy="0"/>
            </a:xfrm>
            <a:prstGeom prst="line">
              <a:avLst/>
            </a:prstGeom>
            <a:ln w="6350">
              <a:solidFill>
                <a:schemeClr val="accent5">
                  <a:lumMod val="20000"/>
                  <a:lumOff val="8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10AE115-B373-5AC7-CF7C-F87AA349FCE0}"/>
              </a:ext>
            </a:extLst>
          </p:cNvPr>
          <p:cNvSpPr/>
          <p:nvPr/>
        </p:nvSpPr>
        <p:spPr>
          <a:xfrm>
            <a:off x="258729" y="1748970"/>
            <a:ext cx="6425051" cy="3432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CA" sz="1200" dirty="0">
                <a:solidFill>
                  <a:srgbClr val="002060"/>
                </a:solidFill>
                <a:latin typeface="Arial Rounded MT Bold" panose="020F0704030504030204" pitchFamily="34" charset="0"/>
              </a:rPr>
              <a:t>WHAT IS MONEY? </a:t>
            </a:r>
          </a:p>
          <a:p>
            <a:pPr>
              <a:spcAft>
                <a:spcPts val="600"/>
              </a:spcAft>
            </a:pPr>
            <a:r>
              <a:rPr lang="en-CA" sz="1200" dirty="0" err="1">
                <a:solidFill>
                  <a:srgbClr val="002060"/>
                </a:solidFill>
                <a:latin typeface="Arial Rounded MT Bold" panose="020F0704030504030204" pitchFamily="34" charset="0"/>
              </a:rPr>
              <a:t>Wetin</a:t>
            </a:r>
            <a:r>
              <a:rPr lang="en-CA" sz="1200" dirty="0">
                <a:solidFill>
                  <a:srgbClr val="002060"/>
                </a:solidFill>
                <a:latin typeface="Arial Rounded MT Bold" panose="020F0704030504030204" pitchFamily="34" charset="0"/>
              </a:rPr>
              <a:t> </a:t>
            </a:r>
            <a:r>
              <a:rPr lang="en-CA" sz="1200" dirty="0" err="1">
                <a:solidFill>
                  <a:srgbClr val="002060"/>
                </a:solidFill>
                <a:latin typeface="Arial Rounded MT Bold" panose="020F0704030504030204" pitchFamily="34" charset="0"/>
              </a:rPr>
              <a:t>na</a:t>
            </a:r>
            <a:r>
              <a:rPr lang="en-CA" sz="1200" dirty="0">
                <a:solidFill>
                  <a:srgbClr val="002060"/>
                </a:solidFill>
                <a:latin typeface="Arial Rounded MT Bold" panose="020F0704030504030204" pitchFamily="34" charset="0"/>
              </a:rPr>
              <a:t> </a:t>
            </a:r>
            <a:r>
              <a:rPr lang="en-CA" sz="1200" dirty="0" err="1">
                <a:solidFill>
                  <a:srgbClr val="002060"/>
                </a:solidFill>
                <a:latin typeface="Arial Rounded MT Bold" panose="020F0704030504030204" pitchFamily="34" charset="0"/>
              </a:rPr>
              <a:t>mɔni</a:t>
            </a:r>
            <a:r>
              <a:rPr lang="en-CA" sz="1200" dirty="0">
                <a:solidFill>
                  <a:srgbClr val="002060"/>
                </a:solidFill>
                <a:latin typeface="Arial Rounded MT Bold" panose="020F0704030504030204" pitchFamily="34" charset="0"/>
              </a:rPr>
              <a:t>                                                                                                 </a:t>
            </a:r>
          </a:p>
          <a:p>
            <a:pPr indent="-273050"/>
            <a:r>
              <a:rPr lang="en-CA" sz="1100" dirty="0">
                <a:solidFill>
                  <a:schemeClr val="bg2">
                    <a:lumMod val="10000"/>
                  </a:schemeClr>
                </a:solidFill>
                <a:latin typeface="Arial Nova Light" panose="020B0304020202020204" pitchFamily="34" charset="0"/>
              </a:rPr>
              <a:t>We talk about and use money every day – but have you stopped to think about what exactly is money?    It is important to understand the features of money so you know what is considered and not considered as money.</a:t>
            </a:r>
            <a:endParaRPr lang="en-CA" sz="1100" u="sng" dirty="0">
              <a:solidFill>
                <a:schemeClr val="bg2">
                  <a:lumMod val="10000"/>
                </a:schemeClr>
              </a:solidFill>
              <a:latin typeface="Arial Nova Light" panose="020B0304020202020204" pitchFamily="34" charset="0"/>
            </a:endParaRPr>
          </a:p>
        </p:txBody>
      </p:sp>
      <p:grpSp>
        <p:nvGrpSpPr>
          <p:cNvPr id="22" name="Group 21">
            <a:extLst>
              <a:ext uri="{FF2B5EF4-FFF2-40B4-BE49-F238E27FC236}">
                <a16:creationId xmlns:a16="http://schemas.microsoft.com/office/drawing/2014/main" id="{164F96F4-842D-6CA9-452B-BFE44D5A67CC}"/>
              </a:ext>
            </a:extLst>
          </p:cNvPr>
          <p:cNvGrpSpPr/>
          <p:nvPr/>
        </p:nvGrpSpPr>
        <p:grpSpPr>
          <a:xfrm>
            <a:off x="283925" y="2916032"/>
            <a:ext cx="1935113" cy="1708160"/>
            <a:chOff x="269733" y="1796973"/>
            <a:chExt cx="1328128" cy="1369051"/>
          </a:xfrm>
        </p:grpSpPr>
        <p:cxnSp>
          <p:nvCxnSpPr>
            <p:cNvPr id="24" name="Straight Connector 23">
              <a:extLst>
                <a:ext uri="{FF2B5EF4-FFF2-40B4-BE49-F238E27FC236}">
                  <a16:creationId xmlns:a16="http://schemas.microsoft.com/office/drawing/2014/main" id="{14416679-5A63-6459-D0C0-9C1CAA5752DA}"/>
                </a:ext>
              </a:extLst>
            </p:cNvPr>
            <p:cNvCxnSpPr>
              <a:stCxn id="26" idx="2"/>
              <a:endCxn id="28" idx="0"/>
            </p:cNvCxnSpPr>
            <p:nvPr/>
          </p:nvCxnSpPr>
          <p:spPr>
            <a:xfrm flipV="1">
              <a:off x="933797" y="1796973"/>
              <a:ext cx="0" cy="1369051"/>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 descr="Sierra Leone 20 Leones Note">
              <a:extLst>
                <a:ext uri="{FF2B5EF4-FFF2-40B4-BE49-F238E27FC236}">
                  <a16:creationId xmlns:a16="http://schemas.microsoft.com/office/drawing/2014/main" id="{35C0C138-230C-35B9-8347-AAE0764A34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33" y="2506298"/>
              <a:ext cx="1328128" cy="6597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ierra Leone new 10-leone note (B132a) confirmed – BanknoteNews">
              <a:extLst>
                <a:ext uri="{FF2B5EF4-FFF2-40B4-BE49-F238E27FC236}">
                  <a16:creationId xmlns:a16="http://schemas.microsoft.com/office/drawing/2014/main" id="{020B1F2C-4993-FD27-E526-E773C4EFE2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33" y="1796973"/>
              <a:ext cx="1328128" cy="659727"/>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a:extLst>
              <a:ext uri="{FF2B5EF4-FFF2-40B4-BE49-F238E27FC236}">
                <a16:creationId xmlns:a16="http://schemas.microsoft.com/office/drawing/2014/main" id="{339E28A6-4BDC-F4BD-1253-81840A088A3A}"/>
              </a:ext>
            </a:extLst>
          </p:cNvPr>
          <p:cNvSpPr txBox="1"/>
          <p:nvPr/>
        </p:nvSpPr>
        <p:spPr>
          <a:xfrm>
            <a:off x="2299448" y="2858505"/>
            <a:ext cx="4361281" cy="1708160"/>
          </a:xfrm>
          <a:prstGeom prst="rect">
            <a:avLst/>
          </a:prstGeom>
          <a:noFill/>
        </p:spPr>
        <p:txBody>
          <a:bodyPr wrap="square">
            <a:spAutoFit/>
          </a:bodyPr>
          <a:lstStyle/>
          <a:p>
            <a:pPr indent="-273050">
              <a:spcAft>
                <a:spcPts val="600"/>
              </a:spcAft>
            </a:pPr>
            <a:r>
              <a:rPr lang="en-CA" sz="1200" b="1" dirty="0">
                <a:solidFill>
                  <a:schemeClr val="bg2">
                    <a:lumMod val="10000"/>
                  </a:schemeClr>
                </a:solidFill>
                <a:latin typeface="Arial Nova Light" panose="020B0304020202020204" pitchFamily="34" charset="0"/>
              </a:rPr>
              <a:t>Three features of money:</a:t>
            </a:r>
          </a:p>
          <a:p>
            <a:pPr indent="-273050">
              <a:spcAft>
                <a:spcPts val="600"/>
              </a:spcAft>
            </a:pPr>
            <a:r>
              <a:rPr lang="en-CA" sz="1200" b="1" dirty="0">
                <a:solidFill>
                  <a:schemeClr val="bg2">
                    <a:lumMod val="10000"/>
                  </a:schemeClr>
                </a:solidFill>
                <a:latin typeface="Arial Nova Light" panose="020B0304020202020204" pitchFamily="34" charset="0"/>
              </a:rPr>
              <a:t> Tri </a:t>
            </a:r>
            <a:r>
              <a:rPr lang="en-CA" sz="1200" b="1" dirty="0" err="1">
                <a:solidFill>
                  <a:schemeClr val="bg2">
                    <a:lumMod val="10000"/>
                  </a:schemeClr>
                </a:solidFill>
                <a:latin typeface="Arial Nova Light" panose="020B0304020202020204" pitchFamily="34" charset="0"/>
              </a:rPr>
              <a:t>yuz</a:t>
            </a:r>
            <a:r>
              <a:rPr lang="en-CA" sz="1200" b="1" dirty="0">
                <a:solidFill>
                  <a:schemeClr val="bg2">
                    <a:lumMod val="10000"/>
                  </a:schemeClr>
                </a:solidFill>
                <a:latin typeface="Arial Nova Light" panose="020B0304020202020204" pitchFamily="34" charset="0"/>
              </a:rPr>
              <a:t> </a:t>
            </a:r>
            <a:r>
              <a:rPr lang="en-CA" sz="1200" b="1" dirty="0" err="1">
                <a:solidFill>
                  <a:schemeClr val="bg2">
                    <a:lumMod val="10000"/>
                  </a:schemeClr>
                </a:solidFill>
                <a:latin typeface="Arial Nova Light" panose="020B0304020202020204" pitchFamily="34" charset="0"/>
              </a:rPr>
              <a:t>ɔf</a:t>
            </a:r>
            <a:r>
              <a:rPr lang="en-CA" sz="1200" b="1" dirty="0">
                <a:solidFill>
                  <a:schemeClr val="bg2">
                    <a:lumMod val="10000"/>
                  </a:schemeClr>
                </a:solidFill>
                <a:latin typeface="Arial Nova Light" panose="020B0304020202020204" pitchFamily="34" charset="0"/>
              </a:rPr>
              <a:t> </a:t>
            </a:r>
            <a:r>
              <a:rPr lang="en-CA" sz="1200" b="1" dirty="0" err="1">
                <a:solidFill>
                  <a:schemeClr val="bg2">
                    <a:lumMod val="10000"/>
                  </a:schemeClr>
                </a:solidFill>
                <a:latin typeface="Arial Nova Light" panose="020B0304020202020204" pitchFamily="34" charset="0"/>
              </a:rPr>
              <a:t>mɔni</a:t>
            </a:r>
            <a:r>
              <a:rPr lang="en-CA" sz="1200" b="1" dirty="0">
                <a:solidFill>
                  <a:schemeClr val="bg2">
                    <a:lumMod val="10000"/>
                  </a:schemeClr>
                </a:solidFill>
                <a:latin typeface="Arial Nova Light" panose="020B0304020202020204" pitchFamily="34" charset="0"/>
              </a:rPr>
              <a:t> </a:t>
            </a:r>
          </a:p>
          <a:p>
            <a:pPr marL="323850" lvl="1" indent="-228600">
              <a:spcAft>
                <a:spcPts val="600"/>
              </a:spcAft>
              <a:buFont typeface="+mj-lt"/>
              <a:buAutoNum type="arabicParenR"/>
            </a:pPr>
            <a:r>
              <a:rPr lang="en-CA" sz="1100" u="sng" dirty="0">
                <a:solidFill>
                  <a:schemeClr val="accent6">
                    <a:lumMod val="50000"/>
                  </a:schemeClr>
                </a:solidFill>
                <a:latin typeface="Arial Nova Light" panose="020B0304020202020204" pitchFamily="34" charset="0"/>
              </a:rPr>
              <a:t>Medium of exchange</a:t>
            </a:r>
            <a:r>
              <a:rPr lang="en-CA" sz="1100" dirty="0">
                <a:solidFill>
                  <a:schemeClr val="accent6">
                    <a:lumMod val="50000"/>
                  </a:schemeClr>
                </a:solidFill>
                <a:latin typeface="Arial Nova Light" panose="020B0304020202020204" pitchFamily="34" charset="0"/>
              </a:rPr>
              <a:t> – money can be exchanged for goods or services</a:t>
            </a:r>
          </a:p>
          <a:p>
            <a:pPr marL="323850" lvl="1" indent="-228600">
              <a:spcAft>
                <a:spcPts val="600"/>
              </a:spcAft>
              <a:buFont typeface="+mj-lt"/>
              <a:buAutoNum type="arabicParenR"/>
            </a:pPr>
            <a:r>
              <a:rPr lang="en-CA" sz="1100" u="sng" dirty="0">
                <a:solidFill>
                  <a:schemeClr val="accent6">
                    <a:lumMod val="50000"/>
                  </a:schemeClr>
                </a:solidFill>
                <a:latin typeface="Arial Nova Light" panose="020B0304020202020204" pitchFamily="34" charset="0"/>
              </a:rPr>
              <a:t>Store of value</a:t>
            </a:r>
            <a:r>
              <a:rPr lang="en-CA" sz="1100" dirty="0">
                <a:solidFill>
                  <a:schemeClr val="accent6">
                    <a:lumMod val="50000"/>
                  </a:schemeClr>
                </a:solidFill>
                <a:latin typeface="Arial Nova Light" panose="020B0304020202020204" pitchFamily="34" charset="0"/>
              </a:rPr>
              <a:t> – over time, money still has some value</a:t>
            </a:r>
          </a:p>
          <a:p>
            <a:pPr marL="323850" lvl="1" indent="-228600">
              <a:spcAft>
                <a:spcPts val="600"/>
              </a:spcAft>
              <a:buFont typeface="+mj-lt"/>
              <a:buAutoNum type="arabicParenR"/>
            </a:pPr>
            <a:endParaRPr lang="en-CA" sz="100" dirty="0">
              <a:solidFill>
                <a:schemeClr val="accent6">
                  <a:lumMod val="50000"/>
                </a:schemeClr>
              </a:solidFill>
              <a:latin typeface="Arial Nova Light" panose="020B0304020202020204" pitchFamily="34" charset="0"/>
            </a:endParaRPr>
          </a:p>
          <a:p>
            <a:pPr marL="323850" lvl="1" indent="-228600">
              <a:spcAft>
                <a:spcPts val="600"/>
              </a:spcAft>
              <a:buFont typeface="+mj-lt"/>
              <a:buAutoNum type="arabicParenR"/>
            </a:pPr>
            <a:r>
              <a:rPr lang="en-CA" sz="1100" u="sng" dirty="0">
                <a:solidFill>
                  <a:schemeClr val="accent6">
                    <a:lumMod val="50000"/>
                  </a:schemeClr>
                </a:solidFill>
                <a:latin typeface="Arial Nova Light" panose="020B0304020202020204" pitchFamily="34" charset="0"/>
              </a:rPr>
              <a:t>A measure of value</a:t>
            </a:r>
            <a:r>
              <a:rPr lang="en-CA" sz="1100" dirty="0">
                <a:solidFill>
                  <a:schemeClr val="accent6">
                    <a:lumMod val="50000"/>
                  </a:schemeClr>
                </a:solidFill>
                <a:latin typeface="Arial Nova Light" panose="020B0304020202020204" pitchFamily="34" charset="0"/>
              </a:rPr>
              <a:t> – money provides a common way to value goods and services</a:t>
            </a:r>
          </a:p>
        </p:txBody>
      </p:sp>
      <p:sp>
        <p:nvSpPr>
          <p:cNvPr id="34" name="TextBox 33">
            <a:extLst>
              <a:ext uri="{FF2B5EF4-FFF2-40B4-BE49-F238E27FC236}">
                <a16:creationId xmlns:a16="http://schemas.microsoft.com/office/drawing/2014/main" id="{652B5E0C-D0D0-9ABB-3DB7-44565484791A}"/>
              </a:ext>
            </a:extLst>
          </p:cNvPr>
          <p:cNvSpPr txBox="1"/>
          <p:nvPr/>
        </p:nvSpPr>
        <p:spPr>
          <a:xfrm>
            <a:off x="1803718" y="4657138"/>
            <a:ext cx="4771243" cy="430887"/>
          </a:xfrm>
          <a:prstGeom prst="rect">
            <a:avLst/>
          </a:prstGeom>
          <a:noFill/>
        </p:spPr>
        <p:txBody>
          <a:bodyPr wrap="square">
            <a:spAutoFit/>
          </a:bodyPr>
          <a:lstStyle/>
          <a:p>
            <a:pPr marL="88900" lvl="2" algn="just"/>
            <a:r>
              <a:rPr lang="en-CA" sz="1100" dirty="0">
                <a:solidFill>
                  <a:srgbClr val="002060"/>
                </a:solidFill>
                <a:latin typeface="Arial Nova Light" panose="020B0304020202020204" pitchFamily="34" charset="0"/>
              </a:rPr>
              <a:t>The most common form of money is paper notes and/or coins – </a:t>
            </a:r>
          </a:p>
          <a:p>
            <a:pPr marL="88900" lvl="2" algn="just"/>
            <a:r>
              <a:rPr lang="en-CA" sz="1100" dirty="0">
                <a:solidFill>
                  <a:srgbClr val="002060"/>
                </a:solidFill>
                <a:latin typeface="Arial Nova Light" panose="020B0304020202020204" pitchFamily="34" charset="0"/>
              </a:rPr>
              <a:t> in </a:t>
            </a:r>
            <a:r>
              <a:rPr lang="en-CA" sz="1100" u="sng" dirty="0">
                <a:solidFill>
                  <a:srgbClr val="002060"/>
                </a:solidFill>
                <a:latin typeface="Arial Nova Light" panose="020B0304020202020204" pitchFamily="34" charset="0"/>
              </a:rPr>
              <a:t>Sierra Leone, we call it the Leone</a:t>
            </a:r>
            <a:r>
              <a:rPr lang="en-CA" sz="1100" dirty="0">
                <a:solidFill>
                  <a:srgbClr val="002060"/>
                </a:solidFill>
                <a:latin typeface="Arial Nova Light" panose="020B0304020202020204" pitchFamily="34" charset="0"/>
              </a:rPr>
              <a:t>.</a:t>
            </a:r>
          </a:p>
        </p:txBody>
      </p:sp>
      <p:sp>
        <p:nvSpPr>
          <p:cNvPr id="41" name="Rectangle 40">
            <a:extLst>
              <a:ext uri="{FF2B5EF4-FFF2-40B4-BE49-F238E27FC236}">
                <a16:creationId xmlns:a16="http://schemas.microsoft.com/office/drawing/2014/main" id="{E858E519-91FB-AAF5-36AF-2E491CCEB246}"/>
              </a:ext>
            </a:extLst>
          </p:cNvPr>
          <p:cNvSpPr/>
          <p:nvPr/>
        </p:nvSpPr>
        <p:spPr>
          <a:xfrm>
            <a:off x="317869" y="5089937"/>
            <a:ext cx="3405043" cy="1805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a:solidFill>
                  <a:srgbClr val="002060"/>
                </a:solidFill>
                <a:latin typeface="Arial Rounded MT Bold" panose="020F0704030504030204" pitchFamily="34" charset="0"/>
              </a:rPr>
              <a:t>WHERE DOES MONEY COME FROM? </a:t>
            </a:r>
          </a:p>
          <a:p>
            <a:pPr>
              <a:spcAft>
                <a:spcPts val="600"/>
              </a:spcAft>
            </a:pPr>
            <a:r>
              <a:rPr lang="en-CA" sz="900" dirty="0">
                <a:solidFill>
                  <a:srgbClr val="002060"/>
                </a:solidFill>
                <a:latin typeface="Arial Rounded MT Bold" panose="020F0704030504030204" pitchFamily="34" charset="0"/>
              </a:rPr>
              <a:t>Usay m</a:t>
            </a:r>
            <a:r>
              <a:rPr lang="en-CA" sz="900" b="1" dirty="0">
                <a:solidFill>
                  <a:schemeClr val="bg2">
                    <a:lumMod val="10000"/>
                  </a:schemeClr>
                </a:solidFill>
                <a:latin typeface="Arial Nova Light" panose="020B0304020202020204" pitchFamily="34" charset="0"/>
              </a:rPr>
              <a:t>ɔ</a:t>
            </a:r>
            <a:r>
              <a:rPr lang="en-CA" sz="900" dirty="0">
                <a:solidFill>
                  <a:srgbClr val="002060"/>
                </a:solidFill>
                <a:latin typeface="Arial Rounded MT Bold" panose="020F0704030504030204" pitchFamily="34" charset="0"/>
              </a:rPr>
              <a:t>ni de k</a:t>
            </a:r>
            <a:r>
              <a:rPr lang="en-CA" sz="900" b="1" dirty="0">
                <a:solidFill>
                  <a:schemeClr val="bg2">
                    <a:lumMod val="10000"/>
                  </a:schemeClr>
                </a:solidFill>
                <a:latin typeface="Arial Nova Light" panose="020B0304020202020204" pitchFamily="34" charset="0"/>
              </a:rPr>
              <a:t>ɔ</a:t>
            </a:r>
            <a:r>
              <a:rPr lang="en-CA" sz="900" dirty="0">
                <a:solidFill>
                  <a:srgbClr val="002060"/>
                </a:solidFill>
                <a:latin typeface="Arial Rounded MT Bold" panose="020F0704030504030204" pitchFamily="34" charset="0"/>
              </a:rPr>
              <a:t>m</a:t>
            </a:r>
            <a:r>
              <a:rPr lang="en-CA" sz="900" b="1" dirty="0">
                <a:solidFill>
                  <a:schemeClr val="bg2">
                    <a:lumMod val="10000"/>
                  </a:schemeClr>
                </a:solidFill>
                <a:latin typeface="Arial Nova Light" panose="020B0304020202020204" pitchFamily="34" charset="0"/>
              </a:rPr>
              <a:t>ɔ</a:t>
            </a:r>
            <a:r>
              <a:rPr lang="en-CA" sz="900" dirty="0">
                <a:solidFill>
                  <a:srgbClr val="002060"/>
                </a:solidFill>
                <a:latin typeface="Arial Rounded MT Bold" panose="020F0704030504030204" pitchFamily="34" charset="0"/>
              </a:rPr>
              <a:t>t</a:t>
            </a:r>
            <a:endParaRPr lang="en-CA" sz="1400" dirty="0">
              <a:solidFill>
                <a:schemeClr val="accent6">
                  <a:lumMod val="75000"/>
                </a:schemeClr>
              </a:solidFill>
              <a:latin typeface="Arial Nova Light" panose="020B0304020202020204" pitchFamily="34" charset="0"/>
            </a:endParaRPr>
          </a:p>
          <a:p>
            <a:pPr algn="just"/>
            <a:r>
              <a:rPr lang="en-CA" sz="1100" u="sng" dirty="0">
                <a:solidFill>
                  <a:schemeClr val="bg2">
                    <a:lumMod val="10000"/>
                  </a:schemeClr>
                </a:solidFill>
                <a:latin typeface="Arial Nova Light" panose="020B0304020202020204" pitchFamily="34" charset="0"/>
              </a:rPr>
              <a:t>The Government of a country is responsible for creating the country’s money supply.</a:t>
            </a:r>
            <a:r>
              <a:rPr lang="en-CA" sz="1100" dirty="0">
                <a:solidFill>
                  <a:schemeClr val="bg2">
                    <a:lumMod val="10000"/>
                  </a:schemeClr>
                </a:solidFill>
                <a:latin typeface="Arial Nova Light" panose="020B0304020202020204" pitchFamily="34" charset="0"/>
              </a:rPr>
              <a:t> Most commonly, a country has a Central Bank which is responsible for creating and managing the money.</a:t>
            </a:r>
          </a:p>
        </p:txBody>
      </p:sp>
      <p:sp>
        <p:nvSpPr>
          <p:cNvPr id="42" name="TextBox 41">
            <a:extLst>
              <a:ext uri="{FF2B5EF4-FFF2-40B4-BE49-F238E27FC236}">
                <a16:creationId xmlns:a16="http://schemas.microsoft.com/office/drawing/2014/main" id="{C7DC649A-C3AC-BF5D-E7BA-66FCD313FB2E}"/>
              </a:ext>
            </a:extLst>
          </p:cNvPr>
          <p:cNvSpPr txBox="1"/>
          <p:nvPr/>
        </p:nvSpPr>
        <p:spPr>
          <a:xfrm>
            <a:off x="4048043" y="5988178"/>
            <a:ext cx="2599727" cy="430887"/>
          </a:xfrm>
          <a:prstGeom prst="rect">
            <a:avLst/>
          </a:prstGeom>
          <a:noFill/>
        </p:spPr>
        <p:txBody>
          <a:bodyPr wrap="square">
            <a:spAutoFit/>
          </a:bodyPr>
          <a:lstStyle/>
          <a:p>
            <a:pPr marL="0" lvl="1"/>
            <a:r>
              <a:rPr lang="en-CA" sz="1100" dirty="0">
                <a:solidFill>
                  <a:srgbClr val="002060"/>
                </a:solidFill>
                <a:latin typeface="Arial Nova Light" panose="020B0304020202020204" pitchFamily="34" charset="0"/>
              </a:rPr>
              <a:t>In Sierra Leone, the central bank is called the </a:t>
            </a:r>
            <a:r>
              <a:rPr lang="en-CA" sz="1100" u="sng" dirty="0">
                <a:solidFill>
                  <a:srgbClr val="002060"/>
                </a:solidFill>
                <a:latin typeface="Arial Nova Light" panose="020B0304020202020204" pitchFamily="34" charset="0"/>
              </a:rPr>
              <a:t>Bank of Sierra Leone.</a:t>
            </a:r>
          </a:p>
        </p:txBody>
      </p:sp>
      <p:sp>
        <p:nvSpPr>
          <p:cNvPr id="44" name="TextBox 43">
            <a:extLst>
              <a:ext uri="{FF2B5EF4-FFF2-40B4-BE49-F238E27FC236}">
                <a16:creationId xmlns:a16="http://schemas.microsoft.com/office/drawing/2014/main" id="{CD90E8BB-DD97-6088-CC15-3A4D8D5E4C0E}"/>
              </a:ext>
            </a:extLst>
          </p:cNvPr>
          <p:cNvSpPr txBox="1"/>
          <p:nvPr/>
        </p:nvSpPr>
        <p:spPr>
          <a:xfrm>
            <a:off x="347225" y="6466439"/>
            <a:ext cx="6107840" cy="430887"/>
          </a:xfrm>
          <a:prstGeom prst="rect">
            <a:avLst/>
          </a:prstGeom>
          <a:noFill/>
        </p:spPr>
        <p:txBody>
          <a:bodyPr wrap="square">
            <a:spAutoFit/>
          </a:bodyPr>
          <a:lstStyle/>
          <a:p>
            <a:pPr algn="just"/>
            <a:r>
              <a:rPr lang="en-CA" sz="1100" dirty="0">
                <a:solidFill>
                  <a:srgbClr val="002060"/>
                </a:solidFill>
                <a:latin typeface="Arial Nova Light" panose="020B0304020202020204" pitchFamily="34" charset="0"/>
              </a:rPr>
              <a:t>When money is printed or minted, there will be key features to show that the money is real and not fake:</a:t>
            </a:r>
          </a:p>
        </p:txBody>
      </p:sp>
      <p:pic>
        <p:nvPicPr>
          <p:cNvPr id="47" name="Graphic 46" descr="Eye with solid fill">
            <a:extLst>
              <a:ext uri="{FF2B5EF4-FFF2-40B4-BE49-F238E27FC236}">
                <a16:creationId xmlns:a16="http://schemas.microsoft.com/office/drawing/2014/main" id="{5117399D-BBED-87A6-C682-93BFDB0B20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6024" y="6727464"/>
            <a:ext cx="582775" cy="536523"/>
          </a:xfrm>
          <a:prstGeom prst="rect">
            <a:avLst/>
          </a:prstGeom>
        </p:spPr>
      </p:pic>
      <p:pic>
        <p:nvPicPr>
          <p:cNvPr id="48" name="Graphic 47" descr="Touchscreen with solid fill">
            <a:extLst>
              <a:ext uri="{FF2B5EF4-FFF2-40B4-BE49-F238E27FC236}">
                <a16:creationId xmlns:a16="http://schemas.microsoft.com/office/drawing/2014/main" id="{AB5F3993-2BDC-7113-B9C4-6CC15348B2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12790" y="6749078"/>
            <a:ext cx="582775" cy="439342"/>
          </a:xfrm>
          <a:prstGeom prst="rect">
            <a:avLst/>
          </a:prstGeom>
        </p:spPr>
      </p:pic>
      <p:pic>
        <p:nvPicPr>
          <p:cNvPr id="49" name="Graphic 48" descr="Line arrow: Clockwise curve with solid fill">
            <a:extLst>
              <a:ext uri="{FF2B5EF4-FFF2-40B4-BE49-F238E27FC236}">
                <a16:creationId xmlns:a16="http://schemas.microsoft.com/office/drawing/2014/main" id="{D5FBC318-1E8F-4CD7-8E23-5157579FFF8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7540" y="6804338"/>
            <a:ext cx="553380" cy="392722"/>
          </a:xfrm>
          <a:prstGeom prst="rect">
            <a:avLst/>
          </a:prstGeom>
        </p:spPr>
      </p:pic>
      <p:sp>
        <p:nvSpPr>
          <p:cNvPr id="50" name="Rectangle 49">
            <a:extLst>
              <a:ext uri="{FF2B5EF4-FFF2-40B4-BE49-F238E27FC236}">
                <a16:creationId xmlns:a16="http://schemas.microsoft.com/office/drawing/2014/main" id="{72994040-D628-67D0-15BD-B65497429BF7}"/>
              </a:ext>
            </a:extLst>
          </p:cNvPr>
          <p:cNvSpPr/>
          <p:nvPr/>
        </p:nvSpPr>
        <p:spPr>
          <a:xfrm>
            <a:off x="646576" y="7113278"/>
            <a:ext cx="1715918" cy="59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100" dirty="0">
                <a:solidFill>
                  <a:schemeClr val="accent6">
                    <a:lumMod val="50000"/>
                  </a:schemeClr>
                </a:solidFill>
                <a:latin typeface="Arial Rounded MT Bold" panose="020F0704030504030204" pitchFamily="34" charset="0"/>
              </a:rPr>
              <a:t>LOOK</a:t>
            </a:r>
            <a:endParaRPr lang="en-CA" sz="1100" dirty="0">
              <a:solidFill>
                <a:schemeClr val="accent6">
                  <a:lumMod val="50000"/>
                </a:schemeClr>
              </a:solidFill>
              <a:latin typeface="Arial Nova Light" panose="020B0304020202020204" pitchFamily="34" charset="0"/>
            </a:endParaRPr>
          </a:p>
          <a:p>
            <a:pPr algn="ctr"/>
            <a:r>
              <a:rPr lang="en-CA" sz="1100" dirty="0">
                <a:solidFill>
                  <a:schemeClr val="bg2">
                    <a:lumMod val="10000"/>
                  </a:schemeClr>
                </a:solidFill>
                <a:latin typeface="Arial Nova Light" panose="020B0304020202020204" pitchFamily="34" charset="0"/>
              </a:rPr>
              <a:t>for distinct visual features (e.g., watermark)</a:t>
            </a:r>
          </a:p>
        </p:txBody>
      </p:sp>
      <p:sp>
        <p:nvSpPr>
          <p:cNvPr id="51" name="Rectangle 50">
            <a:extLst>
              <a:ext uri="{FF2B5EF4-FFF2-40B4-BE49-F238E27FC236}">
                <a16:creationId xmlns:a16="http://schemas.microsoft.com/office/drawing/2014/main" id="{403ED1E3-5D15-CC2C-9A55-8CF2F8EED97C}"/>
              </a:ext>
            </a:extLst>
          </p:cNvPr>
          <p:cNvSpPr/>
          <p:nvPr/>
        </p:nvSpPr>
        <p:spPr>
          <a:xfrm>
            <a:off x="2401515" y="7107107"/>
            <a:ext cx="1650982" cy="595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100" dirty="0">
                <a:solidFill>
                  <a:schemeClr val="accent6">
                    <a:lumMod val="50000"/>
                  </a:schemeClr>
                </a:solidFill>
                <a:latin typeface="Arial Rounded MT Bold" panose="020F0704030504030204" pitchFamily="34" charset="0"/>
              </a:rPr>
              <a:t>FEEL</a:t>
            </a:r>
            <a:endParaRPr lang="en-CA" sz="1100" dirty="0">
              <a:solidFill>
                <a:schemeClr val="accent6">
                  <a:lumMod val="50000"/>
                </a:schemeClr>
              </a:solidFill>
              <a:latin typeface="Arial Nova Light" panose="020B0304020202020204" pitchFamily="34" charset="0"/>
            </a:endParaRPr>
          </a:p>
          <a:p>
            <a:pPr algn="ctr"/>
            <a:r>
              <a:rPr lang="en-CA" sz="1100" dirty="0">
                <a:solidFill>
                  <a:schemeClr val="bg2">
                    <a:lumMod val="10000"/>
                  </a:schemeClr>
                </a:solidFill>
                <a:latin typeface="Arial Nova Light" panose="020B0304020202020204" pitchFamily="34" charset="0"/>
              </a:rPr>
              <a:t>for the uniqueness of bank notes and features such as raised print</a:t>
            </a:r>
          </a:p>
        </p:txBody>
      </p:sp>
      <p:sp>
        <p:nvSpPr>
          <p:cNvPr id="52" name="Rectangle 51">
            <a:extLst>
              <a:ext uri="{FF2B5EF4-FFF2-40B4-BE49-F238E27FC236}">
                <a16:creationId xmlns:a16="http://schemas.microsoft.com/office/drawing/2014/main" id="{0A1A5232-AEC9-9A98-CAB9-5D0E531C39F3}"/>
              </a:ext>
            </a:extLst>
          </p:cNvPr>
          <p:cNvSpPr/>
          <p:nvPr/>
        </p:nvSpPr>
        <p:spPr>
          <a:xfrm>
            <a:off x="4118305" y="7117239"/>
            <a:ext cx="1740227" cy="587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100" dirty="0">
                <a:solidFill>
                  <a:schemeClr val="accent6">
                    <a:lumMod val="50000"/>
                  </a:schemeClr>
                </a:solidFill>
                <a:latin typeface="Arial Rounded MT Bold" panose="020F0704030504030204" pitchFamily="34" charset="0"/>
              </a:rPr>
              <a:t>TILT</a:t>
            </a:r>
            <a:endParaRPr lang="en-CA" sz="1100" dirty="0">
              <a:solidFill>
                <a:schemeClr val="accent6">
                  <a:lumMod val="50000"/>
                </a:schemeClr>
              </a:solidFill>
              <a:latin typeface="Arial Nova Light" panose="020B0304020202020204" pitchFamily="34" charset="0"/>
            </a:endParaRPr>
          </a:p>
          <a:p>
            <a:pPr algn="ctr"/>
            <a:r>
              <a:rPr lang="en-CA" sz="1100" dirty="0">
                <a:solidFill>
                  <a:schemeClr val="bg2">
                    <a:lumMod val="10000"/>
                  </a:schemeClr>
                </a:solidFill>
                <a:latin typeface="Arial Nova Light" panose="020B0304020202020204" pitchFamily="34" charset="0"/>
              </a:rPr>
              <a:t>for key visual features that appear when the bill is tilted at an angle</a:t>
            </a:r>
          </a:p>
        </p:txBody>
      </p:sp>
      <p:pic>
        <p:nvPicPr>
          <p:cNvPr id="45" name="Picture 44">
            <a:extLst>
              <a:ext uri="{FF2B5EF4-FFF2-40B4-BE49-F238E27FC236}">
                <a16:creationId xmlns:a16="http://schemas.microsoft.com/office/drawing/2014/main" id="{9C640C6F-F3DA-2699-7819-0F40C27468F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40848" y="4718320"/>
            <a:ext cx="1458074" cy="1286003"/>
          </a:xfrm>
          <a:prstGeom prst="rect">
            <a:avLst/>
          </a:prstGeom>
        </p:spPr>
      </p:pic>
      <p:grpSp>
        <p:nvGrpSpPr>
          <p:cNvPr id="91" name="Group 90">
            <a:extLst>
              <a:ext uri="{FF2B5EF4-FFF2-40B4-BE49-F238E27FC236}">
                <a16:creationId xmlns:a16="http://schemas.microsoft.com/office/drawing/2014/main" id="{4B8C0ECB-72E4-9D5A-C17D-F7A1A8C8D808}"/>
              </a:ext>
            </a:extLst>
          </p:cNvPr>
          <p:cNvGrpSpPr/>
          <p:nvPr/>
        </p:nvGrpSpPr>
        <p:grpSpPr>
          <a:xfrm>
            <a:off x="6253871" y="8787379"/>
            <a:ext cx="203982" cy="192712"/>
            <a:chOff x="-1775386" y="3208906"/>
            <a:chExt cx="577750" cy="577750"/>
          </a:xfrm>
        </p:grpSpPr>
        <p:sp>
          <p:nvSpPr>
            <p:cNvPr id="92" name="Oval 91">
              <a:extLst>
                <a:ext uri="{FF2B5EF4-FFF2-40B4-BE49-F238E27FC236}">
                  <a16:creationId xmlns:a16="http://schemas.microsoft.com/office/drawing/2014/main" id="{6E9E53D6-1AD9-236D-F3F5-9C761359231A}"/>
                </a:ext>
              </a:extLst>
            </p:cNvPr>
            <p:cNvSpPr/>
            <p:nvPr/>
          </p:nvSpPr>
          <p:spPr>
            <a:xfrm>
              <a:off x="-1775386" y="3208906"/>
              <a:ext cx="577750" cy="5777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3" name="Graphic 92" descr="Internet Banking with solid fill">
              <a:extLst>
                <a:ext uri="{FF2B5EF4-FFF2-40B4-BE49-F238E27FC236}">
                  <a16:creationId xmlns:a16="http://schemas.microsoft.com/office/drawing/2014/main" id="{38C71708-34BE-CF71-B6C2-ED049D4925B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15111" y="3269181"/>
              <a:ext cx="457200" cy="457200"/>
            </a:xfrm>
            <a:prstGeom prst="rect">
              <a:avLst/>
            </a:prstGeom>
          </p:spPr>
        </p:pic>
      </p:grpSp>
      <p:grpSp>
        <p:nvGrpSpPr>
          <p:cNvPr id="88" name="Group 87">
            <a:extLst>
              <a:ext uri="{FF2B5EF4-FFF2-40B4-BE49-F238E27FC236}">
                <a16:creationId xmlns:a16="http://schemas.microsoft.com/office/drawing/2014/main" id="{EC450AC8-9701-107E-9D87-2EF526BA27F9}"/>
              </a:ext>
            </a:extLst>
          </p:cNvPr>
          <p:cNvGrpSpPr/>
          <p:nvPr/>
        </p:nvGrpSpPr>
        <p:grpSpPr>
          <a:xfrm>
            <a:off x="298046" y="7789519"/>
            <a:ext cx="239658" cy="238047"/>
            <a:chOff x="-1769145" y="1805630"/>
            <a:chExt cx="577750" cy="577750"/>
          </a:xfrm>
        </p:grpSpPr>
        <p:sp>
          <p:nvSpPr>
            <p:cNvPr id="89" name="Oval 88">
              <a:extLst>
                <a:ext uri="{FF2B5EF4-FFF2-40B4-BE49-F238E27FC236}">
                  <a16:creationId xmlns:a16="http://schemas.microsoft.com/office/drawing/2014/main" id="{89A8DF27-5100-DBD8-D62D-C4C0A9D3606F}"/>
                </a:ext>
              </a:extLst>
            </p:cNvPr>
            <p:cNvSpPr/>
            <p:nvPr/>
          </p:nvSpPr>
          <p:spPr>
            <a:xfrm>
              <a:off x="-1769145" y="1805630"/>
              <a:ext cx="577750" cy="57775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0" name="Graphic 89" descr="Credit card with solid fill">
              <a:extLst>
                <a:ext uri="{FF2B5EF4-FFF2-40B4-BE49-F238E27FC236}">
                  <a16:creationId xmlns:a16="http://schemas.microsoft.com/office/drawing/2014/main" id="{1AFEC5C5-AF69-4370-838A-13E3853FDDD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08870" y="1865905"/>
              <a:ext cx="457200" cy="457200"/>
            </a:xfrm>
            <a:prstGeom prst="rect">
              <a:avLst/>
            </a:prstGeom>
          </p:spPr>
        </p:pic>
      </p:grpSp>
      <p:sp>
        <p:nvSpPr>
          <p:cNvPr id="107" name="TextBox 106">
            <a:extLst>
              <a:ext uri="{FF2B5EF4-FFF2-40B4-BE49-F238E27FC236}">
                <a16:creationId xmlns:a16="http://schemas.microsoft.com/office/drawing/2014/main" id="{A7F57BBE-567A-CCCD-1073-C798CE1EA05E}"/>
              </a:ext>
            </a:extLst>
          </p:cNvPr>
          <p:cNvSpPr txBox="1"/>
          <p:nvPr/>
        </p:nvSpPr>
        <p:spPr>
          <a:xfrm>
            <a:off x="353725" y="8806116"/>
            <a:ext cx="6000083" cy="1015663"/>
          </a:xfrm>
          <a:prstGeom prst="rect">
            <a:avLst/>
          </a:prstGeom>
          <a:noFill/>
        </p:spPr>
        <p:txBody>
          <a:bodyPr wrap="square" rtlCol="0">
            <a:spAutoFit/>
          </a:bodyPr>
          <a:lstStyle/>
          <a:p>
            <a:pPr indent="-190500"/>
            <a:r>
              <a:rPr lang="en-CA" sz="1100" b="1" i="1" dirty="0">
                <a:solidFill>
                  <a:srgbClr val="002060"/>
                </a:solidFill>
                <a:latin typeface="Arial Nova Light" panose="020B0504020202020204" pitchFamily="34" charset="0"/>
              </a:rPr>
              <a:t>How about mobile money?</a:t>
            </a:r>
          </a:p>
          <a:p>
            <a:pPr indent="-190500" algn="just">
              <a:spcAft>
                <a:spcPts val="600"/>
              </a:spcAft>
            </a:pPr>
            <a:r>
              <a:rPr lang="en-CA" sz="1100" dirty="0">
                <a:solidFill>
                  <a:schemeClr val="bg2">
                    <a:lumMod val="10000"/>
                  </a:schemeClr>
                </a:solidFill>
                <a:latin typeface="Arial Nova Light" panose="020B0504020202020204" pitchFamily="34" charset="0"/>
              </a:rPr>
              <a:t>Another good question! Mobile money is also a way to </a:t>
            </a:r>
            <a:r>
              <a:rPr lang="en-CA" sz="1100" u="sng" dirty="0">
                <a:solidFill>
                  <a:schemeClr val="bg2">
                    <a:lumMod val="10000"/>
                  </a:schemeClr>
                </a:solidFill>
                <a:latin typeface="Arial Nova Light" panose="020B0504020202020204" pitchFamily="34" charset="0"/>
              </a:rPr>
              <a:t>hold your physical cash virtually with your mobile phone number.</a:t>
            </a:r>
            <a:r>
              <a:rPr lang="en-CA" sz="1100" dirty="0">
                <a:solidFill>
                  <a:schemeClr val="bg2">
                    <a:lumMod val="10000"/>
                  </a:schemeClr>
                </a:solidFill>
                <a:latin typeface="Arial Nova Light" panose="020B0504020202020204" pitchFamily="34" charset="0"/>
              </a:rPr>
              <a:t> This is the same as putting money in a bank but using your mobile phone instead of a bank account.</a:t>
            </a:r>
          </a:p>
          <a:p>
            <a:endParaRPr lang="en-US" sz="1100" dirty="0">
              <a:latin typeface="Arial Nova Light" panose="020B0504020202020204" pitchFamily="34" charset="0"/>
            </a:endParaRPr>
          </a:p>
        </p:txBody>
      </p:sp>
      <p:sp>
        <p:nvSpPr>
          <p:cNvPr id="113" name="TextBox 112">
            <a:extLst>
              <a:ext uri="{FF2B5EF4-FFF2-40B4-BE49-F238E27FC236}">
                <a16:creationId xmlns:a16="http://schemas.microsoft.com/office/drawing/2014/main" id="{4A050040-8AC7-9CF4-75C7-5EEFA6F08C80}"/>
              </a:ext>
            </a:extLst>
          </p:cNvPr>
          <p:cNvSpPr txBox="1"/>
          <p:nvPr/>
        </p:nvSpPr>
        <p:spPr>
          <a:xfrm>
            <a:off x="155346" y="7904040"/>
            <a:ext cx="6076923" cy="769441"/>
          </a:xfrm>
          <a:prstGeom prst="rect">
            <a:avLst/>
          </a:prstGeom>
          <a:noFill/>
        </p:spPr>
        <p:txBody>
          <a:bodyPr wrap="square" rtlCol="0">
            <a:spAutoFit/>
          </a:bodyPr>
          <a:lstStyle/>
          <a:p>
            <a:pPr marL="266700" lvl="1"/>
            <a:r>
              <a:rPr lang="en-CA" sz="1100" b="1" i="1" dirty="0">
                <a:solidFill>
                  <a:srgbClr val="002060"/>
                </a:solidFill>
                <a:latin typeface="Arial Nova Light" panose="020B0304020202020204" pitchFamily="34" charset="0"/>
              </a:rPr>
              <a:t>Are debit and credit cards considered money?</a:t>
            </a:r>
          </a:p>
          <a:p>
            <a:pPr marL="266700" lvl="1" algn="just">
              <a:spcAft>
                <a:spcPts val="600"/>
              </a:spcAft>
            </a:pPr>
            <a:r>
              <a:rPr lang="en-CA" sz="1100" dirty="0">
                <a:solidFill>
                  <a:schemeClr val="bg2">
                    <a:lumMod val="10000"/>
                  </a:schemeClr>
                </a:solidFill>
                <a:latin typeface="Arial Nova Light" panose="020B0304020202020204" pitchFamily="34" charset="0"/>
              </a:rPr>
              <a:t>Good question! Debit and credit cards are not money, but they are called </a:t>
            </a:r>
            <a:r>
              <a:rPr lang="en-CA" sz="1100" u="sng" dirty="0">
                <a:solidFill>
                  <a:schemeClr val="bg2">
                    <a:lumMod val="10000"/>
                  </a:schemeClr>
                </a:solidFill>
                <a:latin typeface="Arial Nova Light" panose="020B0304020202020204" pitchFamily="34" charset="0"/>
              </a:rPr>
              <a:t>means of payment</a:t>
            </a:r>
            <a:r>
              <a:rPr lang="en-CA" sz="1100" dirty="0">
                <a:solidFill>
                  <a:schemeClr val="bg2">
                    <a:lumMod val="10000"/>
                  </a:schemeClr>
                </a:solidFill>
                <a:latin typeface="Arial Nova Light" panose="020B0304020202020204" pitchFamily="34" charset="0"/>
              </a:rPr>
              <a:t>. This means they can be used to pay for things without physical paper notes and coins. Other means of payment include cheques and money orders.</a:t>
            </a:r>
          </a:p>
        </p:txBody>
      </p:sp>
    </p:spTree>
    <p:extLst>
      <p:ext uri="{BB962C8B-B14F-4D97-AF65-F5344CB8AC3E}">
        <p14:creationId xmlns:p14="http://schemas.microsoft.com/office/powerpoint/2010/main" val="1413467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10846</TotalTime>
  <Words>3693</Words>
  <Application>Microsoft Office PowerPoint</Application>
  <PresentationFormat>A4 Paper (210x297 mm)</PresentationFormat>
  <Paragraphs>207</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Abadi Extra Light</vt:lpstr>
      <vt:lpstr>Arial</vt:lpstr>
      <vt:lpstr>Arial MT</vt:lpstr>
      <vt:lpstr>Arial Nova Light</vt:lpstr>
      <vt:lpstr>Arial Rounded MT Bold</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Thalla-Joel</dc:creator>
  <cp:lastModifiedBy>fkamara bsl.gov.sl</cp:lastModifiedBy>
  <cp:revision>239</cp:revision>
  <cp:lastPrinted>2024-02-20T16:25:33Z</cp:lastPrinted>
  <dcterms:created xsi:type="dcterms:W3CDTF">2022-06-14T08:49:00Z</dcterms:created>
  <dcterms:modified xsi:type="dcterms:W3CDTF">2024-02-28T13:55:34Z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F14AA3EB2D64444E86E17AAAC523C142</vt:lpwstr>
  </property>
  <property fmtid="{D5CDD505-2E9C-101B-9397-08002B2CF9AE}" pid="3" name="KSOProductBuildVer">
    <vt:lpwstr>1033-11.2.0.11440</vt:lpwstr>
  </property>
</Properties>
</file>